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286" r:id="rId3"/>
    <p:sldId id="322" r:id="rId4"/>
    <p:sldId id="319" r:id="rId5"/>
    <p:sldId id="321" r:id="rId6"/>
    <p:sldId id="317" r:id="rId7"/>
    <p:sldId id="318" r:id="rId8"/>
    <p:sldId id="315" r:id="rId9"/>
    <p:sldId id="301" r:id="rId10"/>
    <p:sldId id="316" r:id="rId11"/>
    <p:sldId id="295" r:id="rId12"/>
    <p:sldId id="298" r:id="rId13"/>
    <p:sldId id="25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B029-9D4C-4CB4-B8C0-FC76FDA5686A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3AAED-29AF-4054-9E2D-59B2277961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90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36F3D-1372-FD4A-94D4-8AD9A0CAA8C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61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36F3D-1372-FD4A-94D4-8AD9A0CAA8C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31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36F3D-1372-FD4A-94D4-8AD9A0CAA8C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5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36F3D-1372-FD4A-94D4-8AD9A0CAA8C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58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F51B2-E75B-4FC2-AEFD-E0710DB53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14C953-4DC9-4268-A32D-F03E177B4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DA85CA-334A-41BD-85B8-FB3FAC6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4B882-F727-45D2-BA01-1B7FEADF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7ACF74-3163-44B5-98E9-1930B50A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6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7FA31-3340-4403-A457-465C7155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51AD38-FCD3-4903-AAA4-C638FC3D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D9A86-B68C-4749-AF9A-C0E0CECF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B0429-1236-4A6F-A790-729C6357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D8745-F8E6-4B8D-9162-D7C03D42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7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638CFA-B3B9-46D7-9402-49B0E95BD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957E50-1CA6-4B6B-B542-086D6FC0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1038E-1469-459F-8BA6-95373B63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80403-C43B-4B76-B90A-9417E161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3A744-0A18-4601-B792-A1B9DE6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851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5B2A7-309B-4034-A555-1188ED16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049B7-BAD6-4522-9766-F8F22C59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0415E-C90C-4015-A00D-34EEDBA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81A65-6F67-4573-AF8F-D320F078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7B0B78-14B0-42D9-8E63-DA51F3D4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33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6324C-A9B3-455F-8C7A-3F6049EF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34F8B-0DD0-4EB7-80C5-923D46E0C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2A5AE-BCD4-4BB2-9CB2-94C50EF9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709968-C2FB-41A1-B2F4-1DF1A71F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7B11C-B97B-49F4-8AE8-B7414AB4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396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6366E-E12E-411B-A3BD-9C477903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673DE6-9C05-4379-B372-592E558BE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4008D9-EB44-44EC-8345-7DB26C2DE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21578-793A-4AB0-B984-F973D5A2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7B9E2-2053-4F9F-A4C2-5F5C5BD1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92B05F-0418-4AA0-8939-100F3C05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8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2E75-01DC-427B-B134-2C4F371B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92E682-1D44-4D3A-8414-D925A0D4A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49F725-5904-4C00-99DF-1138998A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602591-C34D-4C1C-8B3B-67FEA56BB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F7A32A-9096-4533-9335-D3C530B31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1FDAC2-3755-4002-ADC4-0122ADB0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4742E3-0F43-406C-ADAD-32528183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B26489-3786-4D0E-9DB1-0330DC00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7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22B81-25E6-44F9-B4AE-2F1CAC1F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B61A09-9627-443D-8ABA-2A28BD37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D4DC2D-3AFC-4A7D-B446-95D69B4F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1FBB8E-D193-4FCA-81CA-870E4A3F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8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84AF07-70D1-4E2E-9D47-CB9FCF0D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AAADD3-4ECD-4E4A-9F4C-270EDDAA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88038-D0FB-4F1A-B447-356DF8D4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36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91953-79EA-4894-945D-282431CD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A4BB1-5ED0-467C-8F62-FAE79C791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C1F3BC-33E2-49D6-8FC3-B1BEFCDB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D4D232-63E5-4696-9E1E-2A1E4E58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A1754-5A88-42BA-94D2-2F527402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FC549-6551-470E-9645-E1B2BBE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45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F0540-02D2-4383-BF2D-E971124D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F2691C-0E0B-42AB-BFE8-31F82C5B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C35F0C-2CEF-4088-B9A2-F7C0DF39A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C51FCF-DC22-450C-810C-3CAC74A0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61C15E-882B-49BF-B9CD-B9267B71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AF7940-0E01-4880-9148-60790854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7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8F6450-5370-4A69-8725-BE58FBF4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E5BD2B-160D-4811-A332-43178CAB6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C9429-146D-4E41-8063-D1E064E0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A133-67E9-4E41-B8E5-4C1DCEF4A4CC}" type="datetimeFigureOut">
              <a:rPr lang="es-CO" smtClean="0"/>
              <a:t>27/05/2019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718FC-05A3-43B2-BFB5-BFB8F8E26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D0BEB-1AB9-4058-8C86-3FC24136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36A3-3B4E-4AA6-A9BA-10D1942C3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8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bachelet" TargetMode="External"/><Relationship Id="rId2" Type="http://schemas.openxmlformats.org/officeDocument/2006/relationships/hyperlink" Target="https://twitter.com/hashtag/WHA72?src=has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policy-watch.org/six-international-organisations-pledge-collaboration-on-local-production-of-medicines/" TargetMode="External"/><Relationship Id="rId3" Type="http://schemas.openxmlformats.org/officeDocument/2006/relationships/hyperlink" Target="https://twitter.com/hashtag/WHA72?src=hash" TargetMode="External"/><Relationship Id="rId7" Type="http://schemas.openxmlformats.org/officeDocument/2006/relationships/hyperlink" Target="https://twitter.com/hashtag/NoMoreSecrets?src=has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hashtag/TransparencyResolution?src=hash" TargetMode="External"/><Relationship Id="rId5" Type="http://schemas.openxmlformats.org/officeDocument/2006/relationships/hyperlink" Target="https://twitter.com/gaellekrikorian" TargetMode="External"/><Relationship Id="rId10" Type="http://schemas.openxmlformats.org/officeDocument/2006/relationships/hyperlink" Target="https://www.healthpolicy-watch.org/price-transparency-in-medicines-markets-scrutinizing-evidence-behind-the-claims/" TargetMode="External"/><Relationship Id="rId4" Type="http://schemas.openxmlformats.org/officeDocument/2006/relationships/hyperlink" Target="https://twitter.com/MSF_access" TargetMode="External"/><Relationship Id="rId9" Type="http://schemas.openxmlformats.org/officeDocument/2006/relationships/hyperlink" Target="https://www.healthpolicy-watch.org/medicines-prices-secrecy-of-rd-costs-remains-issue-in-nearly-final-wha-resolu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book/9780128131664/medicine-price-surveys-analyses-and-comparisons#book-inf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93" y="0"/>
            <a:ext cx="9284585" cy="701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721" y="2977531"/>
            <a:ext cx="6906930" cy="56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979" y="5521260"/>
            <a:ext cx="1972224" cy="8102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39675" y="4292172"/>
            <a:ext cx="544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solidFill>
                  <a:schemeClr val="bg1"/>
                </a:solidFill>
              </a:rPr>
              <a:t>Políticas públicas para la equidad en el acceso y el uso racional de medicamentos y </a:t>
            </a:r>
            <a:r>
              <a:rPr lang="es-CO" i="1" dirty="0" err="1">
                <a:solidFill>
                  <a:schemeClr val="bg1"/>
                </a:solidFill>
              </a:rPr>
              <a:t>bioterapéuticos</a:t>
            </a:r>
            <a:r>
              <a:rPr lang="es-CO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42705" y="5937633"/>
            <a:ext cx="5269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s-CO" sz="1100" i="1" dirty="0">
                <a:solidFill>
                  <a:schemeClr val="bg1"/>
                </a:solidFill>
              </a:rPr>
              <a:t>Claudia P. Vaca González</a:t>
            </a:r>
            <a:br>
              <a:rPr lang="en-CA" altLang="es-CO" sz="1100" i="1" dirty="0">
                <a:solidFill>
                  <a:schemeClr val="bg1"/>
                </a:solidFill>
              </a:rPr>
            </a:br>
            <a:r>
              <a:rPr lang="en-CA" altLang="es-CO" sz="1100" i="1" dirty="0" err="1">
                <a:solidFill>
                  <a:schemeClr val="bg1"/>
                </a:solidFill>
              </a:rPr>
              <a:t>Profesora</a:t>
            </a:r>
            <a:r>
              <a:rPr lang="en-CA" altLang="es-CO" sz="1100" i="1" dirty="0">
                <a:solidFill>
                  <a:schemeClr val="bg1"/>
                </a:solidFill>
              </a:rPr>
              <a:t> </a:t>
            </a:r>
            <a:r>
              <a:rPr lang="pt-BR" altLang="es-CO" sz="1100" i="1" dirty="0" err="1">
                <a:solidFill>
                  <a:schemeClr val="bg1"/>
                </a:solidFill>
              </a:rPr>
              <a:t>Universidad</a:t>
            </a:r>
            <a:r>
              <a:rPr lang="pt-BR" altLang="es-CO" sz="1100" i="1" dirty="0">
                <a:solidFill>
                  <a:schemeClr val="bg1"/>
                </a:solidFill>
              </a:rPr>
              <a:t> Nacional de </a:t>
            </a:r>
            <a:r>
              <a:rPr lang="pt-BR" altLang="es-CO" sz="1100" i="1" dirty="0" err="1">
                <a:solidFill>
                  <a:schemeClr val="bg1"/>
                </a:solidFill>
              </a:rPr>
              <a:t>Colombia</a:t>
            </a:r>
            <a:r>
              <a:rPr lang="pt-BR" altLang="es-CO" sz="1100" i="1" dirty="0">
                <a:solidFill>
                  <a:schemeClr val="bg1"/>
                </a:solidFill>
              </a:rPr>
              <a:t>.</a:t>
            </a:r>
          </a:p>
          <a:p>
            <a:r>
              <a:rPr lang="es-CO" altLang="es-CO" sz="1100" dirty="0">
                <a:solidFill>
                  <a:schemeClr val="bg1"/>
                </a:solidFill>
              </a:rPr>
              <a:t>Comité de expertos de farmacovigilancia de la OMS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91385" y="827375"/>
            <a:ext cx="760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</a:rPr>
              <a:t>Acceso a medicamentos y transparencia en la cadena de medicamentos</a:t>
            </a:r>
          </a:p>
        </p:txBody>
      </p:sp>
    </p:spTree>
    <p:extLst>
      <p:ext uri="{BB962C8B-B14F-4D97-AF65-F5344CB8AC3E}">
        <p14:creationId xmlns:p14="http://schemas.microsoft.com/office/powerpoint/2010/main" val="195051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77043" y="3509963"/>
            <a:ext cx="9144000" cy="2387600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B0F0"/>
                </a:solidFill>
              </a:rPr>
              <a:t>Casos: </a:t>
            </a:r>
            <a:r>
              <a:rPr lang="es-CO" b="1" dirty="0"/>
              <a:t>insulina </a:t>
            </a:r>
            <a:r>
              <a:rPr lang="es-CO" b="1" dirty="0" err="1"/>
              <a:t>glargina</a:t>
            </a:r>
            <a:r>
              <a:rPr lang="es-CO" b="1" dirty="0"/>
              <a:t> y </a:t>
            </a:r>
            <a:r>
              <a:rPr lang="es-CO" b="1" dirty="0" err="1"/>
              <a:t>ertapenem</a:t>
            </a:r>
            <a:r>
              <a:rPr lang="es-CO" b="1" dirty="0"/>
              <a:t>.</a:t>
            </a:r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62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3991" y="722736"/>
            <a:ext cx="10515600" cy="939452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rgbClr val="3C3C3B"/>
                </a:solidFill>
                <a:latin typeface="Arial Black" panose="020B0604020202020204" pitchFamily="34" charset="0"/>
                <a:ea typeface="Futura PT Heavy" charset="0"/>
                <a:cs typeface="Arial Black" panose="020B0604020202020204" pitchFamily="34" charset="0"/>
              </a:rPr>
              <a:t>CASO ERTAPENEM </a:t>
            </a:r>
            <a:endParaRPr lang="es-ES_tradnl" sz="2500" dirty="0">
              <a:solidFill>
                <a:srgbClr val="3C3C3B"/>
              </a:solidFill>
              <a:latin typeface="Arial Black" panose="020B0604020202020204" pitchFamily="34" charset="0"/>
              <a:ea typeface="Futura PT Heavy" charset="0"/>
              <a:cs typeface="Arial Black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52" y="1662188"/>
            <a:ext cx="7448550" cy="3886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983" y="6154998"/>
            <a:ext cx="5569424" cy="479246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t>11</a:t>
            </a:fld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8294914" y="5992586"/>
            <a:ext cx="23676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9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Antibiótico indicado parar infecciones bacterianas intrahospitalarias. Uso restringido/GPC.</a:t>
            </a:r>
          </a:p>
          <a:p>
            <a:endParaRPr lang="es-CO" dirty="0"/>
          </a:p>
        </p:txBody>
      </p:sp>
      <p:pic>
        <p:nvPicPr>
          <p:cNvPr id="8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780" y="692095"/>
            <a:ext cx="797335" cy="7454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Elipse"/>
          <p:cNvSpPr/>
          <p:nvPr/>
        </p:nvSpPr>
        <p:spPr>
          <a:xfrm>
            <a:off x="4147456" y="2147207"/>
            <a:ext cx="1338943" cy="1281793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5262755" y="4196443"/>
            <a:ext cx="1338943" cy="530678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85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127" y="236092"/>
            <a:ext cx="10515600" cy="939452"/>
          </a:xfrm>
        </p:spPr>
        <p:txBody>
          <a:bodyPr>
            <a:normAutofit/>
          </a:bodyPr>
          <a:lstStyle/>
          <a:p>
            <a:r>
              <a:rPr lang="es-ES_tradnl" sz="2500" b="1" dirty="0">
                <a:solidFill>
                  <a:srgbClr val="3C3C3B"/>
                </a:solidFill>
                <a:latin typeface="Arial Black" panose="020B0604020202020204" pitchFamily="34" charset="0"/>
                <a:ea typeface="Futura PT Heavy" charset="0"/>
                <a:cs typeface="Arial Black" panose="020B0604020202020204" pitchFamily="34" charset="0"/>
              </a:rPr>
              <a:t> </a:t>
            </a:r>
            <a:r>
              <a:rPr lang="es-ES" sz="2500" dirty="0">
                <a:solidFill>
                  <a:srgbClr val="3C3C3B"/>
                </a:solidFill>
                <a:latin typeface="Arial Black" panose="020B0604020202020204" pitchFamily="34" charset="0"/>
                <a:ea typeface="Futura PT Heavy" charset="0"/>
                <a:cs typeface="Arial Black" panose="020B0604020202020204" pitchFamily="34" charset="0"/>
              </a:rPr>
              <a:t>CASO INSULINA- DIME</a:t>
            </a:r>
            <a:endParaRPr lang="es-ES_tradnl" sz="2500" dirty="0">
              <a:solidFill>
                <a:srgbClr val="3C3C3B"/>
              </a:solidFill>
              <a:latin typeface="Arial Black" panose="020B0604020202020204" pitchFamily="34" charset="0"/>
              <a:ea typeface="Futura PT Heavy" charset="0"/>
              <a:cs typeface="Arial Black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96" y="1175544"/>
            <a:ext cx="6861856" cy="3484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18" y="5098524"/>
            <a:ext cx="3841697" cy="48584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t>12</a:t>
            </a:fld>
            <a:endParaRPr lang="es-ES_tradnl"/>
          </a:p>
        </p:txBody>
      </p:sp>
      <p:sp>
        <p:nvSpPr>
          <p:cNvPr id="4" name="3 CuadroTexto"/>
          <p:cNvSpPr txBox="1"/>
          <p:nvPr/>
        </p:nvSpPr>
        <p:spPr>
          <a:xfrm>
            <a:off x="6704239" y="4880769"/>
            <a:ext cx="555035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100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AL y C: 9% diabetes - a 2040 12% (Atlas de la Diabetes, 2017).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100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El costo del tratamiento por paciente al año con insulina </a:t>
            </a:r>
            <a:r>
              <a:rPr lang="es-ES" sz="1100" dirty="0" err="1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glargina</a:t>
            </a:r>
            <a:r>
              <a:rPr lang="es-ES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 puede ser un 120% mas alto que el de la insulina humana, que tiene los mismos beneficios clínicos. </a:t>
            </a:r>
            <a:r>
              <a:rPr lang="fr-FR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(Hua et al., 2016; Sanchez </a:t>
            </a:r>
            <a:r>
              <a:rPr lang="fr-FR" sz="1100" dirty="0" err="1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Choez</a:t>
            </a:r>
            <a:r>
              <a:rPr lang="fr-FR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 et al.,</a:t>
            </a:r>
            <a:r>
              <a:rPr lang="es-ES" sz="1100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2015; Machado-Alba et al.,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9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792" y="236092"/>
            <a:ext cx="797335" cy="74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Elipse"/>
          <p:cNvSpPr/>
          <p:nvPr/>
        </p:nvSpPr>
        <p:spPr>
          <a:xfrm>
            <a:off x="3306534" y="1828800"/>
            <a:ext cx="1338943" cy="68580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4450103" y="3502478"/>
            <a:ext cx="1019968" cy="34290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97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F3E66-0492-43EA-822C-655C1061C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3C1E68-7D80-4E21-A57C-7FB1523CA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https://pbs.twimg.com/media/D7lGsgUXYAAigQS.jpg:large">
            <a:extLst>
              <a:ext uri="{FF2B5EF4-FFF2-40B4-BE49-F238E27FC236}">
                <a16:creationId xmlns:a16="http://schemas.microsoft.com/office/drawing/2014/main" id="{3D54E1BE-6EC6-48E1-90AB-E57FC82E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734451"/>
            <a:ext cx="10778196" cy="53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2522092"/>
            <a:ext cx="10515600" cy="939452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rgbClr val="3C3C3B"/>
                </a:solidFill>
                <a:latin typeface="Arial Black" panose="020B0604020202020204" pitchFamily="34" charset="0"/>
                <a:ea typeface="Futura PT Heavy" charset="0"/>
                <a:cs typeface="Arial Black" panose="020B0604020202020204" pitchFamily="34" charset="0"/>
              </a:rPr>
              <a:t>Gasto Farmacéutico y uso de medicamentos: </a:t>
            </a:r>
            <a:r>
              <a:rPr lang="es-ES" sz="2500" dirty="0">
                <a:solidFill>
                  <a:srgbClr val="24AAD4"/>
                </a:solidFill>
                <a:latin typeface="Arial Black" panose="020B0604020202020204" pitchFamily="34" charset="0"/>
                <a:ea typeface="Futura PT Heavy" charset="0"/>
                <a:cs typeface="Arial Black" panose="020B0604020202020204" pitchFamily="34" charset="0"/>
              </a:rPr>
              <a:t>una dosis de sentido común</a:t>
            </a:r>
            <a:endParaRPr lang="es-ES_tradnl" sz="2500" dirty="0">
              <a:solidFill>
                <a:srgbClr val="24AAD4"/>
              </a:solidFill>
              <a:latin typeface="Arial Black" panose="020B0604020202020204" pitchFamily="34" charset="0"/>
              <a:ea typeface="Futura PT Heavy" charset="0"/>
              <a:cs typeface="Arial Black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7801" y="3959723"/>
            <a:ext cx="10296395" cy="3354765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En los países de la OCDE, </a:t>
            </a:r>
            <a:r>
              <a:rPr lang="es-ES" sz="2000" b="1" dirty="0">
                <a:solidFill>
                  <a:srgbClr val="24AAD4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uno de cada cinco dólares destinados a salud se gasta en medicamentos.</a:t>
            </a:r>
            <a:r>
              <a:rPr lang="es-ES" sz="2000" dirty="0">
                <a:solidFill>
                  <a:srgbClr val="24AAD4"/>
                </a:solidFill>
              </a:rPr>
              <a:t> </a:t>
            </a:r>
            <a:r>
              <a:rPr lang="es-ES" sz="2000" dirty="0"/>
              <a:t>(</a:t>
            </a:r>
            <a:r>
              <a:rPr lang="es-ES" sz="2000" dirty="0" err="1"/>
              <a:t>Belloni</a:t>
            </a:r>
            <a:r>
              <a:rPr lang="es-ES" sz="2000" dirty="0"/>
              <a:t> et al., 2016).</a:t>
            </a:r>
            <a:endParaRPr lang="es-ES" sz="2000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000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000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En </a:t>
            </a:r>
            <a:r>
              <a:rPr lang="es-ES" sz="2000" b="1" dirty="0">
                <a:solidFill>
                  <a:srgbClr val="24AAD4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América Latina el gasto farmacéutico</a:t>
            </a:r>
            <a:r>
              <a:rPr lang="es-ES" sz="2000" b="1" dirty="0">
                <a:solidFill>
                  <a:srgbClr val="3C3C3B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 ha aumentado en torno al 12% anual de 2013 a 2017, </a:t>
            </a:r>
            <a:r>
              <a:rPr lang="es-ES" sz="2000" b="1" dirty="0">
                <a:solidFill>
                  <a:srgbClr val="24AAD4"/>
                </a:solidFill>
                <a:latin typeface="Arial" panose="020B0604020202020204" pitchFamily="34" charset="0"/>
                <a:ea typeface="Futura PT Book" charset="0"/>
                <a:cs typeface="Arial" panose="020B0604020202020204" pitchFamily="34" charset="0"/>
              </a:rPr>
              <a:t>cuatro veces mas rápido que en América del Norte y seis veces mas rápido que en Europa.</a:t>
            </a:r>
            <a:r>
              <a:rPr lang="es-ES" sz="2000" dirty="0"/>
              <a:t> (Global </a:t>
            </a:r>
            <a:r>
              <a:rPr lang="es-ES" sz="2000" dirty="0" err="1"/>
              <a:t>Health</a:t>
            </a:r>
            <a:r>
              <a:rPr lang="es-ES" sz="2000" dirty="0"/>
              <a:t> </a:t>
            </a:r>
            <a:r>
              <a:rPr lang="es-ES" sz="2000" dirty="0" err="1"/>
              <a:t>Intelligence</a:t>
            </a:r>
            <a:r>
              <a:rPr lang="es-ES" sz="2000" dirty="0"/>
              <a:t>, 2015).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algn="just"/>
            <a:endParaRPr lang="es-ES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algn="just"/>
            <a:endParaRPr lang="es-ES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  <a:p>
            <a:pPr algn="just"/>
            <a:endParaRPr lang="es-ES" b="1" dirty="0">
              <a:solidFill>
                <a:srgbClr val="3C3C3B"/>
              </a:solidFill>
              <a:latin typeface="Arial" panose="020B0604020202020204" pitchFamily="34" charset="0"/>
              <a:ea typeface="Futura PT Book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059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950E26-A6A0-AB4F-9CD1-7B4536AF9EF5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720625" y="2"/>
            <a:ext cx="0" cy="4003151"/>
          </a:xfrm>
          <a:prstGeom prst="line">
            <a:avLst/>
          </a:prstGeom>
          <a:ln w="57150">
            <a:solidFill>
              <a:schemeClr val="bg1">
                <a:lumMod val="85000"/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2AA8840-23AE-6642-AE25-89F271163710}"/>
              </a:ext>
            </a:extLst>
          </p:cNvPr>
          <p:cNvCxnSpPr>
            <a:cxnSpLocks/>
          </p:cNvCxnSpPr>
          <p:nvPr/>
        </p:nvCxnSpPr>
        <p:spPr>
          <a:xfrm flipV="1">
            <a:off x="4978162" y="-1"/>
            <a:ext cx="0" cy="4003151"/>
          </a:xfrm>
          <a:prstGeom prst="line">
            <a:avLst/>
          </a:prstGeom>
          <a:ln w="57150">
            <a:solidFill>
              <a:schemeClr val="bg1">
                <a:lumMod val="85000"/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A0D39A-F4A7-4045-AAFC-79E00157E69B}"/>
              </a:ext>
            </a:extLst>
          </p:cNvPr>
          <p:cNvCxnSpPr>
            <a:cxnSpLocks/>
          </p:cNvCxnSpPr>
          <p:nvPr/>
        </p:nvCxnSpPr>
        <p:spPr>
          <a:xfrm flipV="1">
            <a:off x="7210310" y="-2"/>
            <a:ext cx="0" cy="4003151"/>
          </a:xfrm>
          <a:prstGeom prst="line">
            <a:avLst/>
          </a:prstGeom>
          <a:ln w="57150">
            <a:solidFill>
              <a:schemeClr val="bg1">
                <a:lumMod val="85000"/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7E9F9F-A642-2D4F-9BCC-7AA70B640563}"/>
              </a:ext>
            </a:extLst>
          </p:cNvPr>
          <p:cNvCxnSpPr>
            <a:cxnSpLocks/>
          </p:cNvCxnSpPr>
          <p:nvPr/>
        </p:nvCxnSpPr>
        <p:spPr>
          <a:xfrm flipV="1">
            <a:off x="9445562" y="-2"/>
            <a:ext cx="0" cy="4003151"/>
          </a:xfrm>
          <a:prstGeom prst="line">
            <a:avLst/>
          </a:prstGeom>
          <a:ln w="57150">
            <a:solidFill>
              <a:schemeClr val="bg1">
                <a:lumMod val="85000"/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ne 1">
            <a:extLst>
              <a:ext uri="{FF2B5EF4-FFF2-40B4-BE49-F238E27FC236}">
                <a16:creationId xmlns:a16="http://schemas.microsoft.com/office/drawing/2014/main" id="{56D81D0E-1ABD-A441-94A2-FAE79FC05322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6004504"/>
            <a:ext cx="9144000" cy="4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 Yellow">
            <a:extLst>
              <a:ext uri="{FF2B5EF4-FFF2-40B4-BE49-F238E27FC236}">
                <a16:creationId xmlns:a16="http://schemas.microsoft.com/office/drawing/2014/main" id="{2CA288DA-E20C-094D-8690-2252CA832106}"/>
              </a:ext>
            </a:extLst>
          </p:cNvPr>
          <p:cNvSpPr>
            <a:spLocks noChangeAspect="1"/>
          </p:cNvSpPr>
          <p:nvPr/>
        </p:nvSpPr>
        <p:spPr>
          <a:xfrm>
            <a:off x="9075931" y="4003151"/>
            <a:ext cx="739269" cy="9856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U Pic">
            <a:extLst>
              <a:ext uri="{FF2B5EF4-FFF2-40B4-BE49-F238E27FC236}">
                <a16:creationId xmlns:a16="http://schemas.microsoft.com/office/drawing/2014/main" id="{11AAD39E-14E5-BA4A-87BE-E2BE845ED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62" y="4060929"/>
            <a:ext cx="652606" cy="870141"/>
          </a:xfrm>
          <a:prstGeom prst="rect">
            <a:avLst/>
          </a:prstGeom>
        </p:spPr>
      </p:pic>
      <p:sp>
        <p:nvSpPr>
          <p:cNvPr id="63" name="CU Text">
            <a:extLst>
              <a:ext uri="{FF2B5EF4-FFF2-40B4-BE49-F238E27FC236}">
                <a16:creationId xmlns:a16="http://schemas.microsoft.com/office/drawing/2014/main" id="{40EBC4FF-7262-B547-9332-71EF0EA08910}"/>
              </a:ext>
            </a:extLst>
          </p:cNvPr>
          <p:cNvSpPr txBox="1"/>
          <p:nvPr/>
        </p:nvSpPr>
        <p:spPr>
          <a:xfrm>
            <a:off x="8328249" y="5124036"/>
            <a:ext cx="18308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</a:lstStyle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Consumo/uso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 Oval">
            <a:extLst>
              <a:ext uri="{FF2B5EF4-FFF2-40B4-BE49-F238E27FC236}">
                <a16:creationId xmlns:a16="http://schemas.microsoft.com/office/drawing/2014/main" id="{1ABD20B6-6F78-9345-8CD9-8953D8E72BE4}"/>
              </a:ext>
            </a:extLst>
          </p:cNvPr>
          <p:cNvSpPr/>
          <p:nvPr/>
        </p:nvSpPr>
        <p:spPr>
          <a:xfrm>
            <a:off x="9364556" y="5901026"/>
            <a:ext cx="162018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 Yellow">
            <a:extLst>
              <a:ext uri="{FF2B5EF4-FFF2-40B4-BE49-F238E27FC236}">
                <a16:creationId xmlns:a16="http://schemas.microsoft.com/office/drawing/2014/main" id="{6E71FCDE-63FF-C64D-A13E-DF9ADA353A00}"/>
              </a:ext>
            </a:extLst>
          </p:cNvPr>
          <p:cNvSpPr>
            <a:spLocks noChangeAspect="1"/>
          </p:cNvSpPr>
          <p:nvPr/>
        </p:nvSpPr>
        <p:spPr>
          <a:xfrm>
            <a:off x="6842889" y="4003151"/>
            <a:ext cx="739269" cy="9856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g Pic">
            <a:extLst>
              <a:ext uri="{FF2B5EF4-FFF2-40B4-BE49-F238E27FC236}">
                <a16:creationId xmlns:a16="http://schemas.microsoft.com/office/drawing/2014/main" id="{5C001BC9-8815-0D42-B89B-78B756716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1" y="4060929"/>
            <a:ext cx="652606" cy="870141"/>
          </a:xfrm>
          <a:prstGeom prst="rect">
            <a:avLst/>
          </a:prstGeom>
        </p:spPr>
      </p:pic>
      <p:sp>
        <p:nvSpPr>
          <p:cNvPr id="62" name="Reg Text">
            <a:extLst>
              <a:ext uri="{FF2B5EF4-FFF2-40B4-BE49-F238E27FC236}">
                <a16:creationId xmlns:a16="http://schemas.microsoft.com/office/drawing/2014/main" id="{B1607114-D7D5-044E-9FF0-4089DE6094CD}"/>
              </a:ext>
            </a:extLst>
          </p:cNvPr>
          <p:cNvSpPr txBox="1"/>
          <p:nvPr/>
        </p:nvSpPr>
        <p:spPr>
          <a:xfrm>
            <a:off x="6498225" y="5124036"/>
            <a:ext cx="14285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s-CO"/>
            </a:defPPr>
          </a:lstStyle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</a:p>
        </p:txBody>
      </p:sp>
      <p:sp>
        <p:nvSpPr>
          <p:cNvPr id="20" name="Reg Oval">
            <a:extLst>
              <a:ext uri="{FF2B5EF4-FFF2-40B4-BE49-F238E27FC236}">
                <a16:creationId xmlns:a16="http://schemas.microsoft.com/office/drawing/2014/main" id="{667DF0B0-16EA-3D4A-B0E6-50BB3845F671}"/>
              </a:ext>
            </a:extLst>
          </p:cNvPr>
          <p:cNvSpPr/>
          <p:nvPr/>
        </p:nvSpPr>
        <p:spPr>
          <a:xfrm>
            <a:off x="7131514" y="5901026"/>
            <a:ext cx="162018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M Yellow">
            <a:extLst>
              <a:ext uri="{FF2B5EF4-FFF2-40B4-BE49-F238E27FC236}">
                <a16:creationId xmlns:a16="http://schemas.microsoft.com/office/drawing/2014/main" id="{52B4D157-D685-884E-A310-35B194D66F35}"/>
              </a:ext>
            </a:extLst>
          </p:cNvPr>
          <p:cNvSpPr>
            <a:spLocks noChangeAspect="1"/>
          </p:cNvSpPr>
          <p:nvPr/>
        </p:nvSpPr>
        <p:spPr>
          <a:xfrm>
            <a:off x="4609845" y="4003151"/>
            <a:ext cx="739269" cy="9856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M Pic">
            <a:extLst>
              <a:ext uri="{FF2B5EF4-FFF2-40B4-BE49-F238E27FC236}">
                <a16:creationId xmlns:a16="http://schemas.microsoft.com/office/drawing/2014/main" id="{B1647B16-79E7-C940-9A89-8AD0C6545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77" y="4060929"/>
            <a:ext cx="652606" cy="870141"/>
          </a:xfrm>
          <a:prstGeom prst="rect">
            <a:avLst/>
          </a:prstGeom>
        </p:spPr>
      </p:pic>
      <p:sp>
        <p:nvSpPr>
          <p:cNvPr id="61" name="EM Text">
            <a:extLst>
              <a:ext uri="{FF2B5EF4-FFF2-40B4-BE49-F238E27FC236}">
                <a16:creationId xmlns:a16="http://schemas.microsoft.com/office/drawing/2014/main" id="{C3812764-DA3A-7C46-95D9-5F21CE7F9D46}"/>
              </a:ext>
            </a:extLst>
          </p:cNvPr>
          <p:cNvSpPr txBox="1"/>
          <p:nvPr/>
        </p:nvSpPr>
        <p:spPr>
          <a:xfrm>
            <a:off x="4311957" y="5124038"/>
            <a:ext cx="14043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</a:lstStyle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Entrada </a:t>
            </a:r>
          </a:p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al mercado</a:t>
            </a:r>
          </a:p>
        </p:txBody>
      </p:sp>
      <p:sp>
        <p:nvSpPr>
          <p:cNvPr id="19" name="EM Oval">
            <a:extLst>
              <a:ext uri="{FF2B5EF4-FFF2-40B4-BE49-F238E27FC236}">
                <a16:creationId xmlns:a16="http://schemas.microsoft.com/office/drawing/2014/main" id="{D84F69ED-0E19-B14E-88EB-5B1BEEDCAAAC}"/>
              </a:ext>
            </a:extLst>
          </p:cNvPr>
          <p:cNvSpPr/>
          <p:nvPr/>
        </p:nvSpPr>
        <p:spPr>
          <a:xfrm>
            <a:off x="4898470" y="5901026"/>
            <a:ext cx="162018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D Yellow">
            <a:extLst>
              <a:ext uri="{FF2B5EF4-FFF2-40B4-BE49-F238E27FC236}">
                <a16:creationId xmlns:a16="http://schemas.microsoft.com/office/drawing/2014/main" id="{57ABEDDC-344F-8543-8238-FC9EA446E18C}"/>
              </a:ext>
            </a:extLst>
          </p:cNvPr>
          <p:cNvSpPr>
            <a:spLocks noChangeAspect="1"/>
          </p:cNvSpPr>
          <p:nvPr/>
        </p:nvSpPr>
        <p:spPr>
          <a:xfrm>
            <a:off x="2350992" y="4003151"/>
            <a:ext cx="739269" cy="9856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D Pic">
            <a:extLst>
              <a:ext uri="{FF2B5EF4-FFF2-40B4-BE49-F238E27FC236}">
                <a16:creationId xmlns:a16="http://schemas.microsoft.com/office/drawing/2014/main" id="{DD2BCCCE-5F2B-044E-B9B7-1BB84FA38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23" y="4060929"/>
            <a:ext cx="652606" cy="870141"/>
          </a:xfrm>
          <a:prstGeom prst="rect">
            <a:avLst/>
          </a:prstGeom>
        </p:spPr>
      </p:pic>
      <p:sp>
        <p:nvSpPr>
          <p:cNvPr id="60" name="ID Text">
            <a:extLst>
              <a:ext uri="{FF2B5EF4-FFF2-40B4-BE49-F238E27FC236}">
                <a16:creationId xmlns:a16="http://schemas.microsoft.com/office/drawing/2014/main" id="{A596DCC1-4C82-D14A-A87A-2204B0F8CDAD}"/>
              </a:ext>
            </a:extLst>
          </p:cNvPr>
          <p:cNvSpPr txBox="1"/>
          <p:nvPr/>
        </p:nvSpPr>
        <p:spPr>
          <a:xfrm>
            <a:off x="2019152" y="5124038"/>
            <a:ext cx="14029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s-CO"/>
            </a:defPPr>
          </a:lstStyle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(I+D)</a:t>
            </a:r>
          </a:p>
        </p:txBody>
      </p:sp>
      <p:sp>
        <p:nvSpPr>
          <p:cNvPr id="2" name="ID Oval">
            <a:extLst>
              <a:ext uri="{FF2B5EF4-FFF2-40B4-BE49-F238E27FC236}">
                <a16:creationId xmlns:a16="http://schemas.microsoft.com/office/drawing/2014/main" id="{D6DFEA3B-E131-1A4C-B04B-F315DA3C29B7}"/>
              </a:ext>
            </a:extLst>
          </p:cNvPr>
          <p:cNvSpPr/>
          <p:nvPr/>
        </p:nvSpPr>
        <p:spPr>
          <a:xfrm>
            <a:off x="2639616" y="5905560"/>
            <a:ext cx="162018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41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/>
      <p:bldP spid="21" grpId="0" animBg="1"/>
      <p:bldP spid="25" grpId="0" animBg="1"/>
      <p:bldP spid="62" grpId="0"/>
      <p:bldP spid="20" grpId="0" animBg="1"/>
      <p:bldP spid="23" grpId="0" animBg="1"/>
      <p:bldP spid="61" grpId="0"/>
      <p:bldP spid="19" grpId="0" animBg="1"/>
      <p:bldP spid="22" grpId="0" animBg="1"/>
      <p:bldP spid="6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ADC2F1-3C43-42E2-9C34-37A7B8441064}"/>
              </a:ext>
            </a:extLst>
          </p:cNvPr>
          <p:cNvSpPr txBox="1"/>
          <p:nvPr/>
        </p:nvSpPr>
        <p:spPr>
          <a:xfrm>
            <a:off x="775236" y="4817769"/>
            <a:ext cx="7439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#WHA72</a:t>
            </a:r>
            <a:r>
              <a:rPr lang="en-US" sz="2000" dirty="0"/>
              <a:t> Portugal - "We are fully convinced that the existence of transparency in the markets for medicines would be a decisive factor to improve access to medicines and thus contribute to universal health coverage and to the realization of the human right to health." </a:t>
            </a:r>
            <a:r>
              <a:rPr lang="en-US" sz="2000" dirty="0">
                <a:hlinkClick r:id="rId3"/>
              </a:rPr>
              <a:t>@</a:t>
            </a:r>
            <a:r>
              <a:rPr lang="en-US" sz="2000" dirty="0" err="1">
                <a:hlinkClick r:id="rId3"/>
              </a:rPr>
              <a:t>mbachelet</a:t>
            </a:r>
            <a:endParaRPr lang="es-CO" sz="2000" dirty="0"/>
          </a:p>
        </p:txBody>
      </p:sp>
      <p:sp>
        <p:nvSpPr>
          <p:cNvPr id="3" name="AutoShape 2" descr="EspaÃ±a realiza ante la OMS su primer aval en firme por la transparencia en precios ">
            <a:extLst>
              <a:ext uri="{FF2B5EF4-FFF2-40B4-BE49-F238E27FC236}">
                <a16:creationId xmlns:a16="http://schemas.microsoft.com/office/drawing/2014/main" id="{B899237B-3CDB-45D2-967C-1E2D23A77E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3B290-F7D8-4A05-A123-B2A1E7BFA8F9}"/>
              </a:ext>
            </a:extLst>
          </p:cNvPr>
          <p:cNvSpPr txBox="1"/>
          <p:nvPr/>
        </p:nvSpPr>
        <p:spPr>
          <a:xfrm>
            <a:off x="952500" y="716303"/>
            <a:ext cx="35422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Hasta 27/05 de 2019 :</a:t>
            </a:r>
          </a:p>
          <a:p>
            <a:r>
              <a:rPr lang="es-CO" sz="2000" dirty="0"/>
              <a:t>- 18 países apoyan la Resolución de transparencia.</a:t>
            </a:r>
            <a:endParaRPr lang="es-CO" sz="2400" b="1" dirty="0">
              <a:solidFill>
                <a:srgbClr val="FF0000"/>
              </a:solidFill>
            </a:endParaRPr>
          </a:p>
          <a:p>
            <a:r>
              <a:rPr lang="es-CO" sz="2000" b="1" dirty="0">
                <a:solidFill>
                  <a:srgbClr val="FF0000"/>
                </a:solidFill>
              </a:rPr>
              <a:t>- Diferencias: I+D y Ensayos clínicos, precios de negociación debido a lobby (UK, ALEMANIA, FRANCIA)</a:t>
            </a:r>
          </a:p>
          <a:p>
            <a:endParaRPr lang="es-CO" dirty="0"/>
          </a:p>
        </p:txBody>
      </p:sp>
      <p:pic>
        <p:nvPicPr>
          <p:cNvPr id="4102" name="Picture 6" descr="https://pbs.twimg.com/media/D7kyQfiX4AAjV-q.png:large">
            <a:extLst>
              <a:ext uri="{FF2B5EF4-FFF2-40B4-BE49-F238E27FC236}">
                <a16:creationId xmlns:a16="http://schemas.microsoft.com/office/drawing/2014/main" id="{071CABA9-9EAD-4164-A49B-5ACD8594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652462"/>
            <a:ext cx="5385251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2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" y="236632"/>
            <a:ext cx="10428156" cy="64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2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7kX2nnWkAAAI2i.jpg:large">
            <a:extLst>
              <a:ext uri="{FF2B5EF4-FFF2-40B4-BE49-F238E27FC236}">
                <a16:creationId xmlns:a16="http://schemas.microsoft.com/office/drawing/2014/main" id="{5D6F487E-94C7-43F1-A8BD-42CE3BED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0"/>
            <a:ext cx="5798344" cy="65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EEB1B45-CC5D-4716-8CE3-CA8FB90DC32E}"/>
              </a:ext>
            </a:extLst>
          </p:cNvPr>
          <p:cNvCxnSpPr/>
          <p:nvPr/>
        </p:nvCxnSpPr>
        <p:spPr>
          <a:xfrm flipV="1">
            <a:off x="1607127" y="1094509"/>
            <a:ext cx="2092037" cy="19396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2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7k8X0qWsAAHYte.png:large">
            <a:extLst>
              <a:ext uri="{FF2B5EF4-FFF2-40B4-BE49-F238E27FC236}">
                <a16:creationId xmlns:a16="http://schemas.microsoft.com/office/drawing/2014/main" id="{B51ED636-964F-4DA8-B336-95814FEE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156947"/>
            <a:ext cx="5239577" cy="38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6AE798-44C3-4377-AD39-BB9DA19C6274}"/>
              </a:ext>
            </a:extLst>
          </p:cNvPr>
          <p:cNvSpPr txBox="1"/>
          <p:nvPr/>
        </p:nvSpPr>
        <p:spPr>
          <a:xfrm>
            <a:off x="268357" y="4503887"/>
            <a:ext cx="5138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#WHA72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@</a:t>
            </a:r>
            <a:r>
              <a:rPr lang="en-US" sz="2000" dirty="0" err="1">
                <a:hlinkClick r:id="rId4"/>
              </a:rPr>
              <a:t>MSF_access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@</a:t>
            </a:r>
            <a:r>
              <a:rPr lang="en-US" sz="2000" dirty="0" err="1">
                <a:hlinkClick r:id="rId5"/>
              </a:rPr>
              <a:t>gaellekrikorian</a:t>
            </a:r>
            <a:r>
              <a:rPr lang="en-US" sz="2000" dirty="0"/>
              <a:t> "We urge Member States to adopt a bold and clear resolution to set strong standards that mandate transparency on medicine prices and R&amp;D costs.” </a:t>
            </a:r>
            <a:r>
              <a:rPr lang="en-US" sz="2000" dirty="0">
                <a:hlinkClick r:id="rId6"/>
              </a:rPr>
              <a:t>#</a:t>
            </a:r>
            <a:r>
              <a:rPr lang="en-US" sz="2000" dirty="0" err="1">
                <a:hlinkClick r:id="rId6"/>
              </a:rPr>
              <a:t>TransparencyResolution</a:t>
            </a:r>
            <a:r>
              <a:rPr lang="en-US" sz="2000" dirty="0"/>
              <a:t> </a:t>
            </a:r>
            <a:r>
              <a:rPr lang="en-US" sz="2000" dirty="0">
                <a:hlinkClick r:id="rId7"/>
              </a:rPr>
              <a:t>#</a:t>
            </a:r>
            <a:r>
              <a:rPr lang="en-US" sz="2000" dirty="0" err="1">
                <a:hlinkClick r:id="rId7"/>
              </a:rPr>
              <a:t>NoMoreSecrets</a:t>
            </a:r>
            <a:endParaRPr lang="es-CO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EB2B9C-4E28-4FCC-B243-0935EC56DBBE}"/>
              </a:ext>
            </a:extLst>
          </p:cNvPr>
          <p:cNvSpPr txBox="1"/>
          <p:nvPr/>
        </p:nvSpPr>
        <p:spPr>
          <a:xfrm>
            <a:off x="5698435" y="4479509"/>
            <a:ext cx="63345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Análisis</a:t>
            </a:r>
          </a:p>
          <a:p>
            <a:endParaRPr lang="es-CO" sz="1400" dirty="0"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s-CO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https://www.healthpolicy-watch.org/six-international-organisations-pledge-collaboration-on-local-production-of-medicines/</a:t>
            </a:r>
            <a:endParaRPr lang="es-CO" sz="1400" dirty="0"/>
          </a:p>
          <a:p>
            <a:endParaRPr lang="es-CO" sz="1400" dirty="0"/>
          </a:p>
          <a:p>
            <a:r>
              <a:rPr lang="es-CO" sz="1400" dirty="0">
                <a:hlinkClick r:id="rId9"/>
              </a:rPr>
              <a:t>https://www.healthpolicy-watch.org/medicines-prices-secrecy-of-rd-costs-remains-issue-in-nearly-final-wha-resolution/</a:t>
            </a:r>
            <a:endParaRPr lang="es-CO" sz="1400" dirty="0"/>
          </a:p>
          <a:p>
            <a:endParaRPr lang="es-CO" sz="1400" dirty="0"/>
          </a:p>
          <a:p>
            <a:r>
              <a:rPr lang="es-CO" sz="1400" dirty="0">
                <a:hlinkClick r:id="rId10"/>
              </a:rPr>
              <a:t>https://www.healthpolicy-watch.org/price-transparency-in-medicines-markets-scrutinizing-evidence-behind-the-claims/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9716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" y="780540"/>
            <a:ext cx="3665083" cy="55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6171684"/>
            <a:ext cx="11830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https://www.sciencedirect.com/book/9780128131664/medicine-price-surveys-analyses-and-comparisons#book-info</a:t>
            </a:r>
            <a:endParaRPr lang="es-CO" dirty="0"/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9685" y="3536241"/>
            <a:ext cx="5021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Chapter</a:t>
            </a:r>
            <a:r>
              <a:rPr lang="es-CO" dirty="0"/>
              <a:t> 2.4 - Medicine </a:t>
            </a:r>
            <a:r>
              <a:rPr lang="es-CO" dirty="0" err="1"/>
              <a:t>Prices</a:t>
            </a:r>
            <a:r>
              <a:rPr lang="es-CO" dirty="0"/>
              <a:t> in </a:t>
            </a:r>
            <a:r>
              <a:rPr lang="es-CO" dirty="0" err="1"/>
              <a:t>Latin</a:t>
            </a:r>
            <a:r>
              <a:rPr lang="es-CO" dirty="0"/>
              <a:t> American </a:t>
            </a:r>
            <a:r>
              <a:rPr lang="es-CO" dirty="0" err="1"/>
              <a:t>Countries</a:t>
            </a:r>
            <a:endParaRPr lang="es-CO" dirty="0"/>
          </a:p>
          <a:p>
            <a:r>
              <a:rPr lang="es-CO" dirty="0"/>
              <a:t>Jaime Espín </a:t>
            </a:r>
            <a:r>
              <a:rPr lang="es-CO" dirty="0" err="1"/>
              <a:t>Balbino</a:t>
            </a:r>
            <a:endParaRPr lang="es-CO" dirty="0"/>
          </a:p>
          <a:p>
            <a:r>
              <a:rPr lang="es-CO" dirty="0"/>
              <a:t>Joan Rovira </a:t>
            </a:r>
            <a:r>
              <a:rPr lang="es-CO" dirty="0" err="1"/>
              <a:t>Forns</a:t>
            </a:r>
            <a:endParaRPr lang="es-CO" dirty="0"/>
          </a:p>
          <a:p>
            <a:r>
              <a:rPr lang="es-CO" dirty="0"/>
              <a:t>Claudia Vaca G.</a:t>
            </a:r>
            <a:endParaRPr lang="es-CO" baseline="30000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3842" y="4458687"/>
            <a:ext cx="797335" cy="745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20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1609725"/>
            <a:ext cx="7134225" cy="363855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16D1-9B5D-2745-A570-237377B23447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0835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366</Words>
  <Application>Microsoft Office PowerPoint</Application>
  <PresentationFormat>Panorámica</PresentationFormat>
  <Paragraphs>54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Futura PT Book</vt:lpstr>
      <vt:lpstr>Futura PT Heavy</vt:lpstr>
      <vt:lpstr>Wingdings</vt:lpstr>
      <vt:lpstr>Tema de Office</vt:lpstr>
      <vt:lpstr>Presentación de PowerPoint</vt:lpstr>
      <vt:lpstr>Gasto Farmacéutico y uso de medicamentos: una dosis de sentido común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Casos: insulina glargina y ertapenem.</vt:lpstr>
      <vt:lpstr>CASO ERTAPENEM </vt:lpstr>
      <vt:lpstr> CASO INSULINA- DIME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Toro Roa</dc:creator>
  <cp:lastModifiedBy>Janet Bonilla</cp:lastModifiedBy>
  <cp:revision>10</cp:revision>
  <dcterms:created xsi:type="dcterms:W3CDTF">2019-05-27T20:32:21Z</dcterms:created>
  <dcterms:modified xsi:type="dcterms:W3CDTF">2019-05-27T23:55:03Z</dcterms:modified>
</cp:coreProperties>
</file>