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44"/>
  </p:notesMasterIdLst>
  <p:handoutMasterIdLst>
    <p:handoutMasterId r:id="rId45"/>
  </p:handoutMasterIdLst>
  <p:sldIdLst>
    <p:sldId id="415" r:id="rId2"/>
    <p:sldId id="450" r:id="rId3"/>
    <p:sldId id="451" r:id="rId4"/>
    <p:sldId id="474" r:id="rId5"/>
    <p:sldId id="454" r:id="rId6"/>
    <p:sldId id="480" r:id="rId7"/>
    <p:sldId id="484" r:id="rId8"/>
    <p:sldId id="485" r:id="rId9"/>
    <p:sldId id="489" r:id="rId10"/>
    <p:sldId id="490" r:id="rId11"/>
    <p:sldId id="491" r:id="rId12"/>
    <p:sldId id="492" r:id="rId13"/>
    <p:sldId id="493" r:id="rId14"/>
    <p:sldId id="494" r:id="rId15"/>
    <p:sldId id="495" r:id="rId16"/>
    <p:sldId id="496" r:id="rId17"/>
    <p:sldId id="498" r:id="rId18"/>
    <p:sldId id="499" r:id="rId19"/>
    <p:sldId id="457" r:id="rId20"/>
    <p:sldId id="458" r:id="rId21"/>
    <p:sldId id="459" r:id="rId22"/>
    <p:sldId id="425" r:id="rId23"/>
    <p:sldId id="440" r:id="rId24"/>
    <p:sldId id="441" r:id="rId25"/>
    <p:sldId id="460" r:id="rId26"/>
    <p:sldId id="473" r:id="rId27"/>
    <p:sldId id="443" r:id="rId28"/>
    <p:sldId id="444" r:id="rId29"/>
    <p:sldId id="446" r:id="rId30"/>
    <p:sldId id="462" r:id="rId31"/>
    <p:sldId id="467" r:id="rId32"/>
    <p:sldId id="427" r:id="rId33"/>
    <p:sldId id="463" r:id="rId34"/>
    <p:sldId id="464" r:id="rId35"/>
    <p:sldId id="379" r:id="rId36"/>
    <p:sldId id="500" r:id="rId37"/>
    <p:sldId id="501" r:id="rId38"/>
    <p:sldId id="502" r:id="rId39"/>
    <p:sldId id="503" r:id="rId40"/>
    <p:sldId id="504" r:id="rId41"/>
    <p:sldId id="505" r:id="rId42"/>
    <p:sldId id="259" r:id="rId43"/>
  </p:sldIdLst>
  <p:sldSz cx="9363075" cy="6858000"/>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19">
          <p15:clr>
            <a:srgbClr val="A4A3A4"/>
          </p15:clr>
        </p15:guide>
        <p15:guide id="2" pos="29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3" autoAdjust="0"/>
    <p:restoredTop sz="94634" autoAdjust="0"/>
  </p:normalViewPr>
  <p:slideViewPr>
    <p:cSldViewPr snapToObjects="1">
      <p:cViewPr varScale="1">
        <p:scale>
          <a:sx n="149" d="100"/>
          <a:sy n="149" d="100"/>
        </p:scale>
        <p:origin x="-1888" y="-112"/>
      </p:cViewPr>
      <p:guideLst>
        <p:guide orient="horz" pos="4319"/>
        <p:guide pos="2949"/>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andra.duran:Desktop:UTadeo%20SDG:Direccio&#769;n%20de%20Innovacio&#769;n:Profesores%20planta%20completo%202014-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andra.duran:Desktop:UTadeo%20SDG:Direccio&#769;n%20de%20Innovacio&#769;n:Profesores%20planta%20completo%202014-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andra.duran:Desktop:UTadeo%20SDG:Direccio&#769;n%20de%20Innovacio&#769;n:Profesores%20planta%20completo%202014-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andra.duran:Desktop:UTadeo%20SDG:Direccio&#769;n%20de%20Innovacio&#769;n:Profesores%20planta%20completo%202014-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AVATA\vaci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Ciencias Naturales e Ingeniería</a:t>
            </a:r>
          </a:p>
        </c:rich>
      </c:tx>
      <c:layout/>
      <c:overlay val="0"/>
    </c:title>
    <c:autoTitleDeleted val="0"/>
    <c:plotArea>
      <c:layout/>
      <c:pie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'Por título'!$B$9:$E$9</c:f>
              <c:strCache>
                <c:ptCount val="4"/>
                <c:pt idx="0">
                  <c:v>Profesional </c:v>
                </c:pt>
                <c:pt idx="1">
                  <c:v>Especialización</c:v>
                </c:pt>
                <c:pt idx="2">
                  <c:v>Maestría</c:v>
                </c:pt>
                <c:pt idx="3">
                  <c:v>Doctorado</c:v>
                </c:pt>
              </c:strCache>
            </c:strRef>
          </c:cat>
          <c:val>
            <c:numRef>
              <c:f>'Por título'!$B$13:$E$13</c:f>
              <c:numCache>
                <c:formatCode>General</c:formatCode>
                <c:ptCount val="4"/>
                <c:pt idx="0">
                  <c:v>5.0</c:v>
                </c:pt>
                <c:pt idx="1">
                  <c:v>2.0</c:v>
                </c:pt>
                <c:pt idx="2">
                  <c:v>22.0</c:v>
                </c:pt>
                <c:pt idx="3">
                  <c:v>22.0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Ciencias</a:t>
            </a:r>
            <a:r>
              <a:rPr lang="es-ES" baseline="0"/>
              <a:t> Sociales</a:t>
            </a:r>
            <a:endParaRPr lang="es-ES"/>
          </a:p>
        </c:rich>
      </c:tx>
      <c:layout/>
      <c:overlay val="0"/>
    </c:title>
    <c:autoTitleDeleted val="0"/>
    <c:plotArea>
      <c:layout/>
      <c:pie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'Por título'!$B$9:$E$9</c:f>
              <c:strCache>
                <c:ptCount val="4"/>
                <c:pt idx="0">
                  <c:v>Profesional </c:v>
                </c:pt>
                <c:pt idx="1">
                  <c:v>Especialización</c:v>
                </c:pt>
                <c:pt idx="2">
                  <c:v>Maestría</c:v>
                </c:pt>
                <c:pt idx="3">
                  <c:v>Doctorado</c:v>
                </c:pt>
              </c:strCache>
            </c:strRef>
          </c:cat>
          <c:val>
            <c:numRef>
              <c:f>'Por título'!$B$14:$E$14</c:f>
              <c:numCache>
                <c:formatCode>General</c:formatCode>
                <c:ptCount val="4"/>
                <c:pt idx="0">
                  <c:v>3.0</c:v>
                </c:pt>
                <c:pt idx="1">
                  <c:v>4.0</c:v>
                </c:pt>
                <c:pt idx="2">
                  <c:v>32.0</c:v>
                </c:pt>
                <c:pt idx="3">
                  <c:v>11.0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Artes y Diseño</a:t>
            </a:r>
          </a:p>
        </c:rich>
      </c:tx>
      <c:layout/>
      <c:overlay val="0"/>
    </c:title>
    <c:autoTitleDeleted val="0"/>
    <c:plotArea>
      <c:layout/>
      <c:pieChart>
        <c:varyColors val="1"/>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'Por título'!$B$9:$E$9</c:f>
              <c:strCache>
                <c:ptCount val="4"/>
                <c:pt idx="0">
                  <c:v>Profesional </c:v>
                </c:pt>
                <c:pt idx="1">
                  <c:v>Especialización</c:v>
                </c:pt>
                <c:pt idx="2">
                  <c:v>Maestría</c:v>
                </c:pt>
                <c:pt idx="3">
                  <c:v>Doctorado</c:v>
                </c:pt>
              </c:strCache>
            </c:strRef>
          </c:cat>
          <c:val>
            <c:numRef>
              <c:f>'Por título'!$B$11:$E$11</c:f>
              <c:numCache>
                <c:formatCode>General</c:formatCode>
                <c:ptCount val="4"/>
                <c:pt idx="0">
                  <c:v>4.0</c:v>
                </c:pt>
                <c:pt idx="1">
                  <c:v>20.0</c:v>
                </c:pt>
                <c:pt idx="2">
                  <c:v>59.0</c:v>
                </c:pt>
                <c:pt idx="3">
                  <c:v>5.0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Ciencias</a:t>
            </a:r>
            <a:r>
              <a:rPr lang="es-ES" baseline="0"/>
              <a:t> Económicas-Adminsitrativas</a:t>
            </a:r>
            <a:endParaRPr lang="es-ES"/>
          </a:p>
        </c:rich>
      </c:tx>
      <c:layout/>
      <c:overlay val="0"/>
    </c:title>
    <c:autoTitleDeleted val="0"/>
    <c:plotArea>
      <c:layout/>
      <c:pieChart>
        <c:varyColors val="1"/>
        <c:ser>
          <c:idx val="0"/>
          <c:order val="0"/>
          <c:dLbls>
            <c:dLbl>
              <c:idx val="1"/>
              <c:layout>
                <c:manualLayout>
                  <c:x val="-0.00184306649168854"/>
                  <c:y val="0.0494134587343248"/>
                </c:manualLayout>
              </c:layou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0281917104111986"/>
                  <c:y val="0.0135859580052493"/>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'Por título'!$B$9:$E$9</c:f>
              <c:strCache>
                <c:ptCount val="4"/>
                <c:pt idx="0">
                  <c:v>Profesional </c:v>
                </c:pt>
                <c:pt idx="1">
                  <c:v>Especialización</c:v>
                </c:pt>
                <c:pt idx="2">
                  <c:v>Maestría</c:v>
                </c:pt>
                <c:pt idx="3">
                  <c:v>Doctorado</c:v>
                </c:pt>
              </c:strCache>
            </c:strRef>
          </c:cat>
          <c:val>
            <c:numRef>
              <c:f>'Por título'!$B$12:$E$12</c:f>
              <c:numCache>
                <c:formatCode>General</c:formatCode>
                <c:ptCount val="4"/>
                <c:pt idx="1">
                  <c:v>3.0</c:v>
                </c:pt>
                <c:pt idx="2">
                  <c:v>50.0</c:v>
                </c:pt>
                <c:pt idx="3">
                  <c:v>4.0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00943064255049615"/>
          <c:y val="0.0386661241843999"/>
          <c:w val="0.990569357449504"/>
          <c:h val="0.960801652669223"/>
        </c:manualLayout>
      </c:layout>
      <c:pie3DChart>
        <c:varyColors val="1"/>
        <c:ser>
          <c:idx val="0"/>
          <c:order val="0"/>
          <c:dLbls>
            <c:dLbl>
              <c:idx val="0"/>
              <c:layout/>
              <c:tx>
                <c:rich>
                  <a:bodyPr/>
                  <a:lstStyle/>
                  <a:p>
                    <a:r>
                      <a:rPr lang="en-US" sz="1400"/>
                      <a:t>Nula
36.99%</a:t>
                    </a:r>
                    <a:endParaRPr lang="en-US"/>
                  </a:p>
                </c:rich>
              </c:tx>
              <c:showLegendKey val="0"/>
              <c:showVal val="0"/>
              <c:showCatName val="1"/>
              <c:showSerName val="0"/>
              <c:showPercent val="1"/>
              <c:showBubbleSize val="0"/>
            </c:dLbl>
            <c:dLbl>
              <c:idx val="1"/>
              <c:layout>
                <c:manualLayout>
                  <c:x val="-0.144570659158792"/>
                  <c:y val="-0.308147818410567"/>
                </c:manualLayout>
              </c:layout>
              <c:tx>
                <c:rich>
                  <a:bodyPr/>
                  <a:lstStyle/>
                  <a:p>
                    <a:r>
                      <a:rPr lang="en-US" sz="1400"/>
                      <a:t>Incipiente
9.47%</a:t>
                    </a:r>
                    <a:endParaRPr lang="en-US"/>
                  </a:p>
                </c:rich>
              </c:tx>
              <c:showLegendKey val="0"/>
              <c:showVal val="0"/>
              <c:showCatName val="1"/>
              <c:showSerName val="0"/>
              <c:showPercent val="1"/>
              <c:showBubbleSize val="0"/>
            </c:dLbl>
            <c:dLbl>
              <c:idx val="2"/>
              <c:layout/>
              <c:tx>
                <c:rich>
                  <a:bodyPr/>
                  <a:lstStyle/>
                  <a:p>
                    <a:r>
                      <a:rPr lang="en-US" sz="1400"/>
                      <a:t>Básica
39.85%</a:t>
                    </a:r>
                    <a:endParaRPr lang="en-US"/>
                  </a:p>
                </c:rich>
              </c:tx>
              <c:showLegendKey val="0"/>
              <c:showVal val="0"/>
              <c:showCatName val="1"/>
              <c:showSerName val="0"/>
              <c:showPercent val="1"/>
              <c:showBubbleSize val="0"/>
            </c:dLbl>
            <c:dLbl>
              <c:idx val="3"/>
              <c:layout>
                <c:manualLayout>
                  <c:x val="0.00270307823928559"/>
                  <c:y val="0.11106235943754"/>
                </c:manualLayout>
              </c:layout>
              <c:tx>
                <c:rich>
                  <a:bodyPr/>
                  <a:lstStyle/>
                  <a:p>
                    <a:r>
                      <a:rPr lang="en-US" sz="1400"/>
                      <a:t>Intermedia
7.66%</a:t>
                    </a:r>
                    <a:endParaRPr lang="en-US"/>
                  </a:p>
                </c:rich>
              </c:tx>
              <c:showLegendKey val="0"/>
              <c:showVal val="0"/>
              <c:showCatName val="1"/>
              <c:showSerName val="0"/>
              <c:showPercent val="1"/>
              <c:showBubbleSize val="0"/>
            </c:dLbl>
            <c:dLbl>
              <c:idx val="4"/>
              <c:layout>
                <c:manualLayout>
                  <c:x val="0.0804149168853893"/>
                  <c:y val="0.0648148148148148"/>
                </c:manualLayout>
              </c:layout>
              <c:tx>
                <c:rich>
                  <a:bodyPr/>
                  <a:lstStyle/>
                  <a:p>
                    <a:r>
                      <a:rPr lang="en-US" sz="1400"/>
                      <a:t>Avanzada
6.03%</a:t>
                    </a:r>
                    <a:endParaRPr lang="en-US"/>
                  </a:p>
                </c:rich>
              </c:tx>
              <c:showLegendKey val="0"/>
              <c:showVal val="0"/>
              <c:showCatName val="1"/>
              <c:showSerName val="0"/>
              <c:showPercent val="1"/>
              <c:showBubbleSize val="0"/>
            </c:dLbl>
            <c:txPr>
              <a:bodyPr/>
              <a:lstStyle/>
              <a:p>
                <a:pPr>
                  <a:defRPr sz="1400"/>
                </a:pPr>
                <a:endParaRPr lang="es-ES"/>
              </a:p>
            </c:txPr>
            <c:showLegendKey val="0"/>
            <c:showVal val="0"/>
            <c:showCatName val="1"/>
            <c:showSerName val="0"/>
            <c:showPercent val="1"/>
            <c:showBubbleSize val="0"/>
            <c:showLeaderLines val="1"/>
          </c:dLbls>
          <c:cat>
            <c:strRef>
              <c:f>vacio!$G$2503:$G$2507</c:f>
              <c:strCache>
                <c:ptCount val="5"/>
                <c:pt idx="0">
                  <c:v>Nula</c:v>
                </c:pt>
                <c:pt idx="1">
                  <c:v>Incipiente</c:v>
                </c:pt>
                <c:pt idx="2">
                  <c:v>Básica</c:v>
                </c:pt>
                <c:pt idx="3">
                  <c:v>Intermedia</c:v>
                </c:pt>
                <c:pt idx="4">
                  <c:v>Avanzada</c:v>
                </c:pt>
              </c:strCache>
            </c:strRef>
          </c:cat>
          <c:val>
            <c:numRef>
              <c:f>vacio!$H$2503:$H$2507</c:f>
              <c:numCache>
                <c:formatCode>General</c:formatCode>
                <c:ptCount val="5"/>
                <c:pt idx="0">
                  <c:v>840.0</c:v>
                </c:pt>
                <c:pt idx="1">
                  <c:v>215.0</c:v>
                </c:pt>
                <c:pt idx="2">
                  <c:v>905.0</c:v>
                </c:pt>
                <c:pt idx="3">
                  <c:v>174.0</c:v>
                </c:pt>
                <c:pt idx="4">
                  <c:v>137.0</c:v>
                </c:pt>
              </c:numCache>
            </c:numRef>
          </c:val>
        </c:ser>
        <c:ser>
          <c:idx val="1"/>
          <c:order val="1"/>
          <c:dLbls>
            <c:showLegendKey val="0"/>
            <c:showVal val="0"/>
            <c:showCatName val="1"/>
            <c:showSerName val="0"/>
            <c:showPercent val="1"/>
            <c:showBubbleSize val="0"/>
            <c:showLeaderLines val="1"/>
          </c:dLbls>
          <c:cat>
            <c:strRef>
              <c:f>vacio!$G$2503:$G$2507</c:f>
              <c:strCache>
                <c:ptCount val="5"/>
                <c:pt idx="0">
                  <c:v>Nula</c:v>
                </c:pt>
                <c:pt idx="1">
                  <c:v>Incipiente</c:v>
                </c:pt>
                <c:pt idx="2">
                  <c:v>Básica</c:v>
                </c:pt>
                <c:pt idx="3">
                  <c:v>Intermedia</c:v>
                </c:pt>
                <c:pt idx="4">
                  <c:v>Avanzada</c:v>
                </c:pt>
              </c:strCache>
            </c:strRef>
          </c:cat>
          <c:val>
            <c:numRef>
              <c:f>vacio!$I$2503:$I$2507</c:f>
              <c:numCache>
                <c:formatCode>0.00%</c:formatCode>
                <c:ptCount val="5"/>
                <c:pt idx="0">
                  <c:v>0.369881109643329</c:v>
                </c:pt>
                <c:pt idx="1">
                  <c:v>0.0946719506825187</c:v>
                </c:pt>
                <c:pt idx="2">
                  <c:v>0.398502862175253</c:v>
                </c:pt>
                <c:pt idx="3">
                  <c:v>0.0766182298546896</c:v>
                </c:pt>
                <c:pt idx="4">
                  <c:v>0.0603258476442096</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76047-B7AF-47E1-A155-9782212282FB}" type="doc">
      <dgm:prSet loTypeId="urn:microsoft.com/office/officeart/2005/8/layout/hierarchy1" loCatId="hierarchy" qsTypeId="urn:microsoft.com/office/officeart/2005/8/quickstyle/3d2" qsCatId="3D" csTypeId="urn:microsoft.com/office/officeart/2005/8/colors/colorful1#1" csCatId="colorful" phldr="1"/>
      <dgm:spPr/>
      <dgm:t>
        <a:bodyPr/>
        <a:lstStyle/>
        <a:p>
          <a:endParaRPr lang="es-CO"/>
        </a:p>
      </dgm:t>
    </dgm:pt>
    <dgm:pt modelId="{879B9809-FFC5-4DF4-AE79-D976B640BADC}">
      <dgm:prSet phldrT="[Texto]" custT="1"/>
      <dgm:spPr/>
      <dgm:t>
        <a:bodyPr/>
        <a:lstStyle/>
        <a:p>
          <a:r>
            <a:rPr lang="es-CO" sz="2000" b="1"/>
            <a:t>Plan de Capacitación Profesoral</a:t>
          </a:r>
        </a:p>
      </dgm:t>
    </dgm:pt>
    <dgm:pt modelId="{BABD097B-1D82-423A-96EE-47180CC29322}" type="parTrans" cxnId="{24706EB8-58B6-4251-9D44-28D7F729C2B3}">
      <dgm:prSet/>
      <dgm:spPr/>
      <dgm:t>
        <a:bodyPr/>
        <a:lstStyle/>
        <a:p>
          <a:endParaRPr lang="es-CO" sz="5400"/>
        </a:p>
      </dgm:t>
    </dgm:pt>
    <dgm:pt modelId="{95A35181-35F6-4F91-85DD-FE146F77671E}" type="sibTrans" cxnId="{24706EB8-58B6-4251-9D44-28D7F729C2B3}">
      <dgm:prSet/>
      <dgm:spPr/>
      <dgm:t>
        <a:bodyPr/>
        <a:lstStyle/>
        <a:p>
          <a:endParaRPr lang="es-CO" sz="5400"/>
        </a:p>
      </dgm:t>
    </dgm:pt>
    <dgm:pt modelId="{407FB471-2387-4101-ADAB-381B23BEBBC8}">
      <dgm:prSet phldrT="[Texto]" custT="1"/>
      <dgm:spPr/>
      <dgm:t>
        <a:bodyPr/>
        <a:lstStyle/>
        <a:p>
          <a:r>
            <a:rPr lang="es-CO" sz="1600" b="1"/>
            <a:t>Formación profesoral</a:t>
          </a:r>
        </a:p>
      </dgm:t>
    </dgm:pt>
    <dgm:pt modelId="{7F7F326F-AF6A-4504-915A-2EB4A3F8B62D}" type="parTrans" cxnId="{EB71F0C8-1B05-4A20-80EC-EBB78A2A7866}">
      <dgm:prSet custT="1"/>
      <dgm:spPr/>
      <dgm:t>
        <a:bodyPr/>
        <a:lstStyle/>
        <a:p>
          <a:endParaRPr lang="es-CO" sz="1200"/>
        </a:p>
      </dgm:t>
    </dgm:pt>
    <dgm:pt modelId="{EC4DDE43-8CE7-4DA8-BC03-56454B3D891C}" type="sibTrans" cxnId="{EB71F0C8-1B05-4A20-80EC-EBB78A2A7866}">
      <dgm:prSet/>
      <dgm:spPr/>
      <dgm:t>
        <a:bodyPr/>
        <a:lstStyle/>
        <a:p>
          <a:endParaRPr lang="es-CO" sz="5400"/>
        </a:p>
      </dgm:t>
    </dgm:pt>
    <dgm:pt modelId="{749E8BF4-9D8F-48E4-8B7E-15132DFFE6DD}">
      <dgm:prSet phldrT="[Texto]" custT="1"/>
      <dgm:spPr/>
      <dgm:t>
        <a:bodyPr/>
        <a:lstStyle/>
        <a:p>
          <a:r>
            <a:rPr lang="es-CO" sz="1400"/>
            <a:t>Formación académica posgradual</a:t>
          </a:r>
        </a:p>
      </dgm:t>
    </dgm:pt>
    <dgm:pt modelId="{D506E592-0490-4AF1-A905-D5893E7C53D8}" type="parTrans" cxnId="{25FF9643-7B17-4E15-8AEB-B1B0CA5FA8D6}">
      <dgm:prSet custT="1"/>
      <dgm:spPr/>
      <dgm:t>
        <a:bodyPr/>
        <a:lstStyle/>
        <a:p>
          <a:endParaRPr lang="es-CO" sz="1200"/>
        </a:p>
      </dgm:t>
    </dgm:pt>
    <dgm:pt modelId="{977D28D5-04F6-42EE-972D-7CEFC2BFCEC4}" type="sibTrans" cxnId="{25FF9643-7B17-4E15-8AEB-B1B0CA5FA8D6}">
      <dgm:prSet/>
      <dgm:spPr/>
      <dgm:t>
        <a:bodyPr/>
        <a:lstStyle/>
        <a:p>
          <a:endParaRPr lang="es-CO" sz="5400"/>
        </a:p>
      </dgm:t>
    </dgm:pt>
    <dgm:pt modelId="{17629F42-9201-4849-B8AD-C658C4915791}">
      <dgm:prSet phldrT="[Texto]" custT="1"/>
      <dgm:spPr/>
      <dgm:t>
        <a:bodyPr/>
        <a:lstStyle/>
        <a:p>
          <a:r>
            <a:rPr lang="es-CO" sz="1600" b="1"/>
            <a:t>Desarrollo Profesoral</a:t>
          </a:r>
        </a:p>
      </dgm:t>
    </dgm:pt>
    <dgm:pt modelId="{512746A5-1D9F-42DA-B96F-41AAEB2B87DC}" type="parTrans" cxnId="{1A39F166-2973-4674-BFD5-CC8902F8A616}">
      <dgm:prSet custT="1"/>
      <dgm:spPr/>
      <dgm:t>
        <a:bodyPr/>
        <a:lstStyle/>
        <a:p>
          <a:endParaRPr lang="es-CO" sz="1200"/>
        </a:p>
      </dgm:t>
    </dgm:pt>
    <dgm:pt modelId="{C4905BE3-1E76-443F-8F61-FB74DED5808C}" type="sibTrans" cxnId="{1A39F166-2973-4674-BFD5-CC8902F8A616}">
      <dgm:prSet/>
      <dgm:spPr/>
      <dgm:t>
        <a:bodyPr/>
        <a:lstStyle/>
        <a:p>
          <a:endParaRPr lang="es-CO" sz="5400"/>
        </a:p>
      </dgm:t>
    </dgm:pt>
    <dgm:pt modelId="{A7567C9F-35E9-4321-AE57-18D01F3171FF}">
      <dgm:prSet phldrT="[Texto]" custT="1"/>
      <dgm:spPr/>
      <dgm:t>
        <a:bodyPr/>
        <a:lstStyle/>
        <a:p>
          <a:r>
            <a:rPr lang="es-CO" sz="1400"/>
            <a:t>Formación en segundo idioma</a:t>
          </a:r>
        </a:p>
      </dgm:t>
    </dgm:pt>
    <dgm:pt modelId="{CB3E7CF4-0B33-4BDB-9DAC-AA11EB62F008}" type="parTrans" cxnId="{E5C9C7F1-FF62-446E-8600-88C4FE10C3DC}">
      <dgm:prSet custT="1"/>
      <dgm:spPr/>
      <dgm:t>
        <a:bodyPr/>
        <a:lstStyle/>
        <a:p>
          <a:endParaRPr lang="es-CO" sz="1200"/>
        </a:p>
      </dgm:t>
    </dgm:pt>
    <dgm:pt modelId="{25B15B74-5669-4A61-8FF2-858FCBC21633}" type="sibTrans" cxnId="{E5C9C7F1-FF62-446E-8600-88C4FE10C3DC}">
      <dgm:prSet/>
      <dgm:spPr/>
      <dgm:t>
        <a:bodyPr/>
        <a:lstStyle/>
        <a:p>
          <a:endParaRPr lang="es-CO" sz="5400"/>
        </a:p>
      </dgm:t>
    </dgm:pt>
    <dgm:pt modelId="{A2FA4BC0-A054-4F34-AE2A-EFEED9A9E95E}">
      <dgm:prSet phldrT="[Texto]" custT="1"/>
      <dgm:spPr/>
      <dgm:t>
        <a:bodyPr/>
        <a:lstStyle/>
        <a:p>
          <a:r>
            <a:rPr lang="es-CO" sz="1400"/>
            <a:t>Formación en cultura institucional tadeísta</a:t>
          </a:r>
        </a:p>
      </dgm:t>
    </dgm:pt>
    <dgm:pt modelId="{9892639A-82F1-44E6-A390-FC92AF7CC7D5}" type="parTrans" cxnId="{0B0EA245-339B-46E5-B7AB-D3DE7F371FB4}">
      <dgm:prSet custT="1"/>
      <dgm:spPr/>
      <dgm:t>
        <a:bodyPr/>
        <a:lstStyle/>
        <a:p>
          <a:endParaRPr lang="es-CO" sz="1200"/>
        </a:p>
      </dgm:t>
    </dgm:pt>
    <dgm:pt modelId="{FF0A2873-0C3B-4ECA-807C-515E16ADADC0}" type="sibTrans" cxnId="{0B0EA245-339B-46E5-B7AB-D3DE7F371FB4}">
      <dgm:prSet/>
      <dgm:spPr/>
      <dgm:t>
        <a:bodyPr/>
        <a:lstStyle/>
        <a:p>
          <a:endParaRPr lang="es-CO" sz="5400"/>
        </a:p>
      </dgm:t>
    </dgm:pt>
    <dgm:pt modelId="{330E2249-736F-45C3-8ECC-EA8FDDCDC21F}">
      <dgm:prSet phldrT="[Texto]" custT="1"/>
      <dgm:spPr/>
      <dgm:t>
        <a:bodyPr/>
        <a:lstStyle/>
        <a:p>
          <a:r>
            <a:rPr lang="es-CO" sz="1400" dirty="0" smtClean="0"/>
            <a:t>Fortalecimiento de la docencia</a:t>
          </a:r>
          <a:endParaRPr lang="es-CO" sz="1400" dirty="0"/>
        </a:p>
      </dgm:t>
    </dgm:pt>
    <dgm:pt modelId="{8C71C961-C09D-4D71-92C6-EE9BA94EA560}" type="parTrans" cxnId="{1B3CEAAC-858E-4657-88F3-C2761C86AC16}">
      <dgm:prSet/>
      <dgm:spPr/>
      <dgm:t>
        <a:bodyPr/>
        <a:lstStyle/>
        <a:p>
          <a:endParaRPr lang="es-CO" sz="4000"/>
        </a:p>
      </dgm:t>
    </dgm:pt>
    <dgm:pt modelId="{798E3467-964B-48EF-96DF-0A209EB21742}" type="sibTrans" cxnId="{1B3CEAAC-858E-4657-88F3-C2761C86AC16}">
      <dgm:prSet/>
      <dgm:spPr/>
      <dgm:t>
        <a:bodyPr/>
        <a:lstStyle/>
        <a:p>
          <a:endParaRPr lang="es-CO" sz="4000"/>
        </a:p>
      </dgm:t>
    </dgm:pt>
    <dgm:pt modelId="{38AD3A22-05B1-40CF-9964-F8242F07BB74}">
      <dgm:prSet phldrT="[Texto]" custT="1"/>
      <dgm:spPr/>
      <dgm:t>
        <a:bodyPr/>
        <a:lstStyle/>
        <a:p>
          <a:r>
            <a:rPr lang="es-CO" sz="1400"/>
            <a:t>Formación en TIC</a:t>
          </a:r>
        </a:p>
      </dgm:t>
    </dgm:pt>
    <dgm:pt modelId="{D7A8417C-B8F7-44DF-BA80-2CBD03857588}" type="parTrans" cxnId="{F34FDA03-EFBB-474F-9060-A174E9580054}">
      <dgm:prSet/>
      <dgm:spPr/>
      <dgm:t>
        <a:bodyPr/>
        <a:lstStyle/>
        <a:p>
          <a:endParaRPr lang="es-CO" sz="4000"/>
        </a:p>
      </dgm:t>
    </dgm:pt>
    <dgm:pt modelId="{E1FE8703-C381-4754-8B19-8C8986D8953D}" type="sibTrans" cxnId="{F34FDA03-EFBB-474F-9060-A174E9580054}">
      <dgm:prSet/>
      <dgm:spPr/>
      <dgm:t>
        <a:bodyPr/>
        <a:lstStyle/>
        <a:p>
          <a:endParaRPr lang="es-CO" sz="4000"/>
        </a:p>
      </dgm:t>
    </dgm:pt>
    <dgm:pt modelId="{A0F66CFD-BC22-4AD3-BCA2-063DCA0B80FB}">
      <dgm:prSet phldrT="[Texto]" custT="1"/>
      <dgm:spPr/>
      <dgm:t>
        <a:bodyPr/>
        <a:lstStyle/>
        <a:p>
          <a:r>
            <a:rPr lang="es-CO" sz="1200" dirty="0"/>
            <a:t>Formación en procesos creativos de investigación y </a:t>
          </a:r>
          <a:r>
            <a:rPr lang="es-CO" sz="1100" dirty="0"/>
            <a:t>emprendimiento</a:t>
          </a:r>
          <a:endParaRPr lang="es-CO" sz="1200" dirty="0"/>
        </a:p>
      </dgm:t>
    </dgm:pt>
    <dgm:pt modelId="{34AF98A0-1FB8-43FE-AFED-CF1C074A9B44}" type="parTrans" cxnId="{BDF941E6-ED48-41F1-B463-A4E4FF452F95}">
      <dgm:prSet/>
      <dgm:spPr/>
      <dgm:t>
        <a:bodyPr/>
        <a:lstStyle/>
        <a:p>
          <a:endParaRPr lang="es-CO" sz="4000"/>
        </a:p>
      </dgm:t>
    </dgm:pt>
    <dgm:pt modelId="{95EB25BE-1B28-4EBE-913B-FD4F3773D435}" type="sibTrans" cxnId="{BDF941E6-ED48-41F1-B463-A4E4FF452F95}">
      <dgm:prSet/>
      <dgm:spPr/>
      <dgm:t>
        <a:bodyPr/>
        <a:lstStyle/>
        <a:p>
          <a:endParaRPr lang="es-CO" sz="4000"/>
        </a:p>
      </dgm:t>
    </dgm:pt>
    <dgm:pt modelId="{0C5790EA-7F66-403A-AE76-94C5505A1C31}" type="pres">
      <dgm:prSet presAssocID="{CF876047-B7AF-47E1-A155-9782212282FB}" presName="hierChild1" presStyleCnt="0">
        <dgm:presLayoutVars>
          <dgm:chPref val="1"/>
          <dgm:dir/>
          <dgm:animOne val="branch"/>
          <dgm:animLvl val="lvl"/>
          <dgm:resizeHandles/>
        </dgm:presLayoutVars>
      </dgm:prSet>
      <dgm:spPr/>
      <dgm:t>
        <a:bodyPr/>
        <a:lstStyle/>
        <a:p>
          <a:endParaRPr lang="es-CO"/>
        </a:p>
      </dgm:t>
    </dgm:pt>
    <dgm:pt modelId="{0675F663-92E1-49F1-939D-FC8F2ED4E2B7}" type="pres">
      <dgm:prSet presAssocID="{879B9809-FFC5-4DF4-AE79-D976B640BADC}" presName="hierRoot1" presStyleCnt="0"/>
      <dgm:spPr/>
      <dgm:t>
        <a:bodyPr/>
        <a:lstStyle/>
        <a:p>
          <a:endParaRPr lang="es-CO"/>
        </a:p>
      </dgm:t>
    </dgm:pt>
    <dgm:pt modelId="{858A3291-3D24-4E66-857B-409885A77928}" type="pres">
      <dgm:prSet presAssocID="{879B9809-FFC5-4DF4-AE79-D976B640BADC}" presName="composite" presStyleCnt="0"/>
      <dgm:spPr/>
      <dgm:t>
        <a:bodyPr/>
        <a:lstStyle/>
        <a:p>
          <a:endParaRPr lang="es-CO"/>
        </a:p>
      </dgm:t>
    </dgm:pt>
    <dgm:pt modelId="{9EC28E5B-EFBC-4E40-ABB1-AF94C71E8D73}" type="pres">
      <dgm:prSet presAssocID="{879B9809-FFC5-4DF4-AE79-D976B640BADC}" presName="background" presStyleLbl="node0" presStyleIdx="0" presStyleCnt="1"/>
      <dgm:spPr/>
      <dgm:t>
        <a:bodyPr/>
        <a:lstStyle/>
        <a:p>
          <a:endParaRPr lang="es-CO"/>
        </a:p>
      </dgm:t>
    </dgm:pt>
    <dgm:pt modelId="{C5D216C6-8E45-4A7A-9D9D-843C99BAA28E}" type="pres">
      <dgm:prSet presAssocID="{879B9809-FFC5-4DF4-AE79-D976B640BADC}" presName="text" presStyleLbl="fgAcc0" presStyleIdx="0" presStyleCnt="1" custScaleX="170626" custScaleY="145574">
        <dgm:presLayoutVars>
          <dgm:chPref val="3"/>
        </dgm:presLayoutVars>
      </dgm:prSet>
      <dgm:spPr/>
      <dgm:t>
        <a:bodyPr/>
        <a:lstStyle/>
        <a:p>
          <a:endParaRPr lang="es-CO"/>
        </a:p>
      </dgm:t>
    </dgm:pt>
    <dgm:pt modelId="{68DDF1D7-017D-4F64-BBAC-29B83BB6A5F3}" type="pres">
      <dgm:prSet presAssocID="{879B9809-FFC5-4DF4-AE79-D976B640BADC}" presName="hierChild2" presStyleCnt="0"/>
      <dgm:spPr/>
      <dgm:t>
        <a:bodyPr/>
        <a:lstStyle/>
        <a:p>
          <a:endParaRPr lang="es-CO"/>
        </a:p>
      </dgm:t>
    </dgm:pt>
    <dgm:pt modelId="{483CE087-EF70-4894-A0C1-F2873A7743AB}" type="pres">
      <dgm:prSet presAssocID="{7F7F326F-AF6A-4504-915A-2EB4A3F8B62D}" presName="Name10" presStyleLbl="parChTrans1D2" presStyleIdx="0" presStyleCnt="2"/>
      <dgm:spPr/>
      <dgm:t>
        <a:bodyPr/>
        <a:lstStyle/>
        <a:p>
          <a:endParaRPr lang="es-CO"/>
        </a:p>
      </dgm:t>
    </dgm:pt>
    <dgm:pt modelId="{6835013E-BAF9-44F3-9CED-B1AC3B0CED19}" type="pres">
      <dgm:prSet presAssocID="{407FB471-2387-4101-ADAB-381B23BEBBC8}" presName="hierRoot2" presStyleCnt="0"/>
      <dgm:spPr/>
      <dgm:t>
        <a:bodyPr/>
        <a:lstStyle/>
        <a:p>
          <a:endParaRPr lang="es-CO"/>
        </a:p>
      </dgm:t>
    </dgm:pt>
    <dgm:pt modelId="{07CF0EEB-37B0-4076-A2A8-FAF8ED173853}" type="pres">
      <dgm:prSet presAssocID="{407FB471-2387-4101-ADAB-381B23BEBBC8}" presName="composite2" presStyleCnt="0"/>
      <dgm:spPr/>
      <dgm:t>
        <a:bodyPr/>
        <a:lstStyle/>
        <a:p>
          <a:endParaRPr lang="es-CO"/>
        </a:p>
      </dgm:t>
    </dgm:pt>
    <dgm:pt modelId="{60A02B2F-04F5-4292-B876-3027C7036B27}" type="pres">
      <dgm:prSet presAssocID="{407FB471-2387-4101-ADAB-381B23BEBBC8}" presName="background2" presStyleLbl="node2" presStyleIdx="0" presStyleCnt="2"/>
      <dgm:spPr/>
      <dgm:t>
        <a:bodyPr/>
        <a:lstStyle/>
        <a:p>
          <a:endParaRPr lang="es-CO"/>
        </a:p>
      </dgm:t>
    </dgm:pt>
    <dgm:pt modelId="{5B3D962C-7FD5-445E-96FA-A6FF9879DDD8}" type="pres">
      <dgm:prSet presAssocID="{407FB471-2387-4101-ADAB-381B23BEBBC8}" presName="text2" presStyleLbl="fgAcc2" presStyleIdx="0" presStyleCnt="2">
        <dgm:presLayoutVars>
          <dgm:chPref val="3"/>
        </dgm:presLayoutVars>
      </dgm:prSet>
      <dgm:spPr/>
      <dgm:t>
        <a:bodyPr/>
        <a:lstStyle/>
        <a:p>
          <a:endParaRPr lang="es-CO"/>
        </a:p>
      </dgm:t>
    </dgm:pt>
    <dgm:pt modelId="{97A3F15A-B048-4858-8B86-C0833A16C23E}" type="pres">
      <dgm:prSet presAssocID="{407FB471-2387-4101-ADAB-381B23BEBBC8}" presName="hierChild3" presStyleCnt="0"/>
      <dgm:spPr/>
      <dgm:t>
        <a:bodyPr/>
        <a:lstStyle/>
        <a:p>
          <a:endParaRPr lang="es-CO"/>
        </a:p>
      </dgm:t>
    </dgm:pt>
    <dgm:pt modelId="{2F28412C-2F4D-42F4-8AA3-5995AD4F868C}" type="pres">
      <dgm:prSet presAssocID="{D506E592-0490-4AF1-A905-D5893E7C53D8}" presName="Name17" presStyleLbl="parChTrans1D3" presStyleIdx="0" presStyleCnt="6"/>
      <dgm:spPr/>
      <dgm:t>
        <a:bodyPr/>
        <a:lstStyle/>
        <a:p>
          <a:endParaRPr lang="es-CO"/>
        </a:p>
      </dgm:t>
    </dgm:pt>
    <dgm:pt modelId="{ED532AF0-9C97-49A1-BBE2-FC43C28056EF}" type="pres">
      <dgm:prSet presAssocID="{749E8BF4-9D8F-48E4-8B7E-15132DFFE6DD}" presName="hierRoot3" presStyleCnt="0"/>
      <dgm:spPr/>
      <dgm:t>
        <a:bodyPr/>
        <a:lstStyle/>
        <a:p>
          <a:endParaRPr lang="es-CO"/>
        </a:p>
      </dgm:t>
    </dgm:pt>
    <dgm:pt modelId="{31366FB4-59AF-4E6C-9E77-5C870FFFB333}" type="pres">
      <dgm:prSet presAssocID="{749E8BF4-9D8F-48E4-8B7E-15132DFFE6DD}" presName="composite3" presStyleCnt="0"/>
      <dgm:spPr/>
      <dgm:t>
        <a:bodyPr/>
        <a:lstStyle/>
        <a:p>
          <a:endParaRPr lang="es-CO"/>
        </a:p>
      </dgm:t>
    </dgm:pt>
    <dgm:pt modelId="{C995B454-93E3-4EBF-A5D8-57E03F9A4DE3}" type="pres">
      <dgm:prSet presAssocID="{749E8BF4-9D8F-48E4-8B7E-15132DFFE6DD}" presName="background3" presStyleLbl="node3" presStyleIdx="0" presStyleCnt="6"/>
      <dgm:spPr/>
      <dgm:t>
        <a:bodyPr/>
        <a:lstStyle/>
        <a:p>
          <a:endParaRPr lang="es-CO"/>
        </a:p>
      </dgm:t>
    </dgm:pt>
    <dgm:pt modelId="{2E21DA0E-4008-41BC-8A68-04CC37E81518}" type="pres">
      <dgm:prSet presAssocID="{749E8BF4-9D8F-48E4-8B7E-15132DFFE6DD}" presName="text3" presStyleLbl="fgAcc3" presStyleIdx="0" presStyleCnt="6" custScaleY="133957">
        <dgm:presLayoutVars>
          <dgm:chPref val="3"/>
        </dgm:presLayoutVars>
      </dgm:prSet>
      <dgm:spPr/>
      <dgm:t>
        <a:bodyPr/>
        <a:lstStyle/>
        <a:p>
          <a:endParaRPr lang="es-CO"/>
        </a:p>
      </dgm:t>
    </dgm:pt>
    <dgm:pt modelId="{C0BB2241-8506-4C12-A5ED-C9FD2CEEF3ED}" type="pres">
      <dgm:prSet presAssocID="{749E8BF4-9D8F-48E4-8B7E-15132DFFE6DD}" presName="hierChild4" presStyleCnt="0"/>
      <dgm:spPr/>
      <dgm:t>
        <a:bodyPr/>
        <a:lstStyle/>
        <a:p>
          <a:endParaRPr lang="es-CO"/>
        </a:p>
      </dgm:t>
    </dgm:pt>
    <dgm:pt modelId="{50A38241-E66D-4CA8-9405-88109634E613}" type="pres">
      <dgm:prSet presAssocID="{512746A5-1D9F-42DA-B96F-41AAEB2B87DC}" presName="Name10" presStyleLbl="parChTrans1D2" presStyleIdx="1" presStyleCnt="2"/>
      <dgm:spPr/>
      <dgm:t>
        <a:bodyPr/>
        <a:lstStyle/>
        <a:p>
          <a:endParaRPr lang="es-CO"/>
        </a:p>
      </dgm:t>
    </dgm:pt>
    <dgm:pt modelId="{4CF3255D-2DA9-4081-AFF7-FD93F9D6C3B7}" type="pres">
      <dgm:prSet presAssocID="{17629F42-9201-4849-B8AD-C658C4915791}" presName="hierRoot2" presStyleCnt="0"/>
      <dgm:spPr/>
      <dgm:t>
        <a:bodyPr/>
        <a:lstStyle/>
        <a:p>
          <a:endParaRPr lang="es-CO"/>
        </a:p>
      </dgm:t>
    </dgm:pt>
    <dgm:pt modelId="{08F3DD1F-5AAC-41B0-A38A-C895985471C0}" type="pres">
      <dgm:prSet presAssocID="{17629F42-9201-4849-B8AD-C658C4915791}" presName="composite2" presStyleCnt="0"/>
      <dgm:spPr/>
      <dgm:t>
        <a:bodyPr/>
        <a:lstStyle/>
        <a:p>
          <a:endParaRPr lang="es-CO"/>
        </a:p>
      </dgm:t>
    </dgm:pt>
    <dgm:pt modelId="{DDC31E2F-C90E-4581-903B-98E1ECFCA6AC}" type="pres">
      <dgm:prSet presAssocID="{17629F42-9201-4849-B8AD-C658C4915791}" presName="background2" presStyleLbl="node2" presStyleIdx="1" presStyleCnt="2"/>
      <dgm:spPr/>
      <dgm:t>
        <a:bodyPr/>
        <a:lstStyle/>
        <a:p>
          <a:endParaRPr lang="es-CO"/>
        </a:p>
      </dgm:t>
    </dgm:pt>
    <dgm:pt modelId="{7A9B1988-AB22-4D73-8DDB-0A4D1275E21D}" type="pres">
      <dgm:prSet presAssocID="{17629F42-9201-4849-B8AD-C658C4915791}" presName="text2" presStyleLbl="fgAcc2" presStyleIdx="1" presStyleCnt="2">
        <dgm:presLayoutVars>
          <dgm:chPref val="3"/>
        </dgm:presLayoutVars>
      </dgm:prSet>
      <dgm:spPr/>
      <dgm:t>
        <a:bodyPr/>
        <a:lstStyle/>
        <a:p>
          <a:endParaRPr lang="es-CO"/>
        </a:p>
      </dgm:t>
    </dgm:pt>
    <dgm:pt modelId="{7B86E059-AC23-4888-B816-65146F6A2D18}" type="pres">
      <dgm:prSet presAssocID="{17629F42-9201-4849-B8AD-C658C4915791}" presName="hierChild3" presStyleCnt="0"/>
      <dgm:spPr/>
      <dgm:t>
        <a:bodyPr/>
        <a:lstStyle/>
        <a:p>
          <a:endParaRPr lang="es-CO"/>
        </a:p>
      </dgm:t>
    </dgm:pt>
    <dgm:pt modelId="{981CD0F3-C2FF-41C5-9B35-F453CE60A8AD}" type="pres">
      <dgm:prSet presAssocID="{CB3E7CF4-0B33-4BDB-9DAC-AA11EB62F008}" presName="Name17" presStyleLbl="parChTrans1D3" presStyleIdx="1" presStyleCnt="6"/>
      <dgm:spPr/>
      <dgm:t>
        <a:bodyPr/>
        <a:lstStyle/>
        <a:p>
          <a:endParaRPr lang="es-CO"/>
        </a:p>
      </dgm:t>
    </dgm:pt>
    <dgm:pt modelId="{A421BD5F-5246-4DC2-AC22-7F26BEBEBF8F}" type="pres">
      <dgm:prSet presAssocID="{A7567C9F-35E9-4321-AE57-18D01F3171FF}" presName="hierRoot3" presStyleCnt="0"/>
      <dgm:spPr/>
      <dgm:t>
        <a:bodyPr/>
        <a:lstStyle/>
        <a:p>
          <a:endParaRPr lang="es-CO"/>
        </a:p>
      </dgm:t>
    </dgm:pt>
    <dgm:pt modelId="{A08C4942-5372-4679-B171-977B605EFD57}" type="pres">
      <dgm:prSet presAssocID="{A7567C9F-35E9-4321-AE57-18D01F3171FF}" presName="composite3" presStyleCnt="0"/>
      <dgm:spPr/>
      <dgm:t>
        <a:bodyPr/>
        <a:lstStyle/>
        <a:p>
          <a:endParaRPr lang="es-CO"/>
        </a:p>
      </dgm:t>
    </dgm:pt>
    <dgm:pt modelId="{7721FB83-9342-4BFB-B948-C918830B6DF9}" type="pres">
      <dgm:prSet presAssocID="{A7567C9F-35E9-4321-AE57-18D01F3171FF}" presName="background3" presStyleLbl="node3" presStyleIdx="1" presStyleCnt="6"/>
      <dgm:spPr/>
      <dgm:t>
        <a:bodyPr/>
        <a:lstStyle/>
        <a:p>
          <a:endParaRPr lang="es-CO"/>
        </a:p>
      </dgm:t>
    </dgm:pt>
    <dgm:pt modelId="{D378B0F0-398B-418E-96B4-484FE668CD63}" type="pres">
      <dgm:prSet presAssocID="{A7567C9F-35E9-4321-AE57-18D01F3171FF}" presName="text3" presStyleLbl="fgAcc3" presStyleIdx="1" presStyleCnt="6" custScaleY="133957">
        <dgm:presLayoutVars>
          <dgm:chPref val="3"/>
        </dgm:presLayoutVars>
      </dgm:prSet>
      <dgm:spPr/>
      <dgm:t>
        <a:bodyPr/>
        <a:lstStyle/>
        <a:p>
          <a:endParaRPr lang="es-CO"/>
        </a:p>
      </dgm:t>
    </dgm:pt>
    <dgm:pt modelId="{8556E01E-F59A-44A9-A542-DD2E9ADABD51}" type="pres">
      <dgm:prSet presAssocID="{A7567C9F-35E9-4321-AE57-18D01F3171FF}" presName="hierChild4" presStyleCnt="0"/>
      <dgm:spPr/>
      <dgm:t>
        <a:bodyPr/>
        <a:lstStyle/>
        <a:p>
          <a:endParaRPr lang="es-CO"/>
        </a:p>
      </dgm:t>
    </dgm:pt>
    <dgm:pt modelId="{7CDB65C7-0C1F-4152-BE6D-9B6BC6038277}" type="pres">
      <dgm:prSet presAssocID="{D7A8417C-B8F7-44DF-BA80-2CBD03857588}" presName="Name17" presStyleLbl="parChTrans1D3" presStyleIdx="2" presStyleCnt="6"/>
      <dgm:spPr/>
      <dgm:t>
        <a:bodyPr/>
        <a:lstStyle/>
        <a:p>
          <a:endParaRPr lang="es-CO"/>
        </a:p>
      </dgm:t>
    </dgm:pt>
    <dgm:pt modelId="{5996B398-078B-403D-BABD-1F7E1D73F01C}" type="pres">
      <dgm:prSet presAssocID="{38AD3A22-05B1-40CF-9964-F8242F07BB74}" presName="hierRoot3" presStyleCnt="0"/>
      <dgm:spPr/>
      <dgm:t>
        <a:bodyPr/>
        <a:lstStyle/>
        <a:p>
          <a:endParaRPr lang="es-CO"/>
        </a:p>
      </dgm:t>
    </dgm:pt>
    <dgm:pt modelId="{72BFAA9E-7AC2-4FB4-87AE-F05A139FBC3B}" type="pres">
      <dgm:prSet presAssocID="{38AD3A22-05B1-40CF-9964-F8242F07BB74}" presName="composite3" presStyleCnt="0"/>
      <dgm:spPr/>
      <dgm:t>
        <a:bodyPr/>
        <a:lstStyle/>
        <a:p>
          <a:endParaRPr lang="es-CO"/>
        </a:p>
      </dgm:t>
    </dgm:pt>
    <dgm:pt modelId="{FAE8DE79-870A-4AD5-806A-65B47E64EF90}" type="pres">
      <dgm:prSet presAssocID="{38AD3A22-05B1-40CF-9964-F8242F07BB74}" presName="background3" presStyleLbl="node3" presStyleIdx="2" presStyleCnt="6"/>
      <dgm:spPr/>
      <dgm:t>
        <a:bodyPr/>
        <a:lstStyle/>
        <a:p>
          <a:endParaRPr lang="es-CO"/>
        </a:p>
      </dgm:t>
    </dgm:pt>
    <dgm:pt modelId="{F7589630-5DCD-4A90-96B4-F76B967B2E0E}" type="pres">
      <dgm:prSet presAssocID="{38AD3A22-05B1-40CF-9964-F8242F07BB74}" presName="text3" presStyleLbl="fgAcc3" presStyleIdx="2" presStyleCnt="6" custScaleY="133957">
        <dgm:presLayoutVars>
          <dgm:chPref val="3"/>
        </dgm:presLayoutVars>
      </dgm:prSet>
      <dgm:spPr/>
      <dgm:t>
        <a:bodyPr/>
        <a:lstStyle/>
        <a:p>
          <a:endParaRPr lang="es-CO"/>
        </a:p>
      </dgm:t>
    </dgm:pt>
    <dgm:pt modelId="{E00DA1BA-4817-40C8-B11F-9904150A3066}" type="pres">
      <dgm:prSet presAssocID="{38AD3A22-05B1-40CF-9964-F8242F07BB74}" presName="hierChild4" presStyleCnt="0"/>
      <dgm:spPr/>
      <dgm:t>
        <a:bodyPr/>
        <a:lstStyle/>
        <a:p>
          <a:endParaRPr lang="es-CO"/>
        </a:p>
      </dgm:t>
    </dgm:pt>
    <dgm:pt modelId="{494448AA-26F7-4055-ACB5-26046073F36A}" type="pres">
      <dgm:prSet presAssocID="{8C71C961-C09D-4D71-92C6-EE9BA94EA560}" presName="Name17" presStyleLbl="parChTrans1D3" presStyleIdx="3" presStyleCnt="6"/>
      <dgm:spPr/>
      <dgm:t>
        <a:bodyPr/>
        <a:lstStyle/>
        <a:p>
          <a:endParaRPr lang="es-CO"/>
        </a:p>
      </dgm:t>
    </dgm:pt>
    <dgm:pt modelId="{622027D7-4A4D-4520-9E71-83CA8787654D}" type="pres">
      <dgm:prSet presAssocID="{330E2249-736F-45C3-8ECC-EA8FDDCDC21F}" presName="hierRoot3" presStyleCnt="0"/>
      <dgm:spPr/>
      <dgm:t>
        <a:bodyPr/>
        <a:lstStyle/>
        <a:p>
          <a:endParaRPr lang="es-CO"/>
        </a:p>
      </dgm:t>
    </dgm:pt>
    <dgm:pt modelId="{BC4BB121-4357-40D4-9642-6C7C55C4CB57}" type="pres">
      <dgm:prSet presAssocID="{330E2249-736F-45C3-8ECC-EA8FDDCDC21F}" presName="composite3" presStyleCnt="0"/>
      <dgm:spPr/>
      <dgm:t>
        <a:bodyPr/>
        <a:lstStyle/>
        <a:p>
          <a:endParaRPr lang="es-CO"/>
        </a:p>
      </dgm:t>
    </dgm:pt>
    <dgm:pt modelId="{1C82DF78-3B3F-4229-A713-869A74F1D56B}" type="pres">
      <dgm:prSet presAssocID="{330E2249-736F-45C3-8ECC-EA8FDDCDC21F}" presName="background3" presStyleLbl="node3" presStyleIdx="3" presStyleCnt="6"/>
      <dgm:spPr/>
      <dgm:t>
        <a:bodyPr/>
        <a:lstStyle/>
        <a:p>
          <a:endParaRPr lang="es-CO"/>
        </a:p>
      </dgm:t>
    </dgm:pt>
    <dgm:pt modelId="{EF55C465-2391-4556-A577-8EC86B8D6C43}" type="pres">
      <dgm:prSet presAssocID="{330E2249-736F-45C3-8ECC-EA8FDDCDC21F}" presName="text3" presStyleLbl="fgAcc3" presStyleIdx="3" presStyleCnt="6" custScaleX="119603" custScaleY="133957" custLinFactX="100000" custLinFactNeighborX="142073" custLinFactNeighborY="-3380">
        <dgm:presLayoutVars>
          <dgm:chPref val="3"/>
        </dgm:presLayoutVars>
      </dgm:prSet>
      <dgm:spPr/>
      <dgm:t>
        <a:bodyPr/>
        <a:lstStyle/>
        <a:p>
          <a:endParaRPr lang="es-CO"/>
        </a:p>
      </dgm:t>
    </dgm:pt>
    <dgm:pt modelId="{CEA3B409-1B1B-4D63-804A-77820EA08180}" type="pres">
      <dgm:prSet presAssocID="{330E2249-736F-45C3-8ECC-EA8FDDCDC21F}" presName="hierChild4" presStyleCnt="0"/>
      <dgm:spPr/>
      <dgm:t>
        <a:bodyPr/>
        <a:lstStyle/>
        <a:p>
          <a:endParaRPr lang="es-CO"/>
        </a:p>
      </dgm:t>
    </dgm:pt>
    <dgm:pt modelId="{43724458-9650-4FA1-A328-74F534FE5556}" type="pres">
      <dgm:prSet presAssocID="{9892639A-82F1-44E6-A390-FC92AF7CC7D5}" presName="Name17" presStyleLbl="parChTrans1D3" presStyleIdx="4" presStyleCnt="6"/>
      <dgm:spPr/>
      <dgm:t>
        <a:bodyPr/>
        <a:lstStyle/>
        <a:p>
          <a:endParaRPr lang="es-CO"/>
        </a:p>
      </dgm:t>
    </dgm:pt>
    <dgm:pt modelId="{F206B6BB-764B-4DAA-AD35-0F0E8674DD9D}" type="pres">
      <dgm:prSet presAssocID="{A2FA4BC0-A054-4F34-AE2A-EFEED9A9E95E}" presName="hierRoot3" presStyleCnt="0"/>
      <dgm:spPr/>
      <dgm:t>
        <a:bodyPr/>
        <a:lstStyle/>
        <a:p>
          <a:endParaRPr lang="es-CO"/>
        </a:p>
      </dgm:t>
    </dgm:pt>
    <dgm:pt modelId="{3EDA0728-125B-443E-8E57-EC5AFE433ECF}" type="pres">
      <dgm:prSet presAssocID="{A2FA4BC0-A054-4F34-AE2A-EFEED9A9E95E}" presName="composite3" presStyleCnt="0"/>
      <dgm:spPr/>
      <dgm:t>
        <a:bodyPr/>
        <a:lstStyle/>
        <a:p>
          <a:endParaRPr lang="es-CO"/>
        </a:p>
      </dgm:t>
    </dgm:pt>
    <dgm:pt modelId="{DC005977-4980-4995-8BE4-FF7524BFD79A}" type="pres">
      <dgm:prSet presAssocID="{A2FA4BC0-A054-4F34-AE2A-EFEED9A9E95E}" presName="background3" presStyleLbl="node3" presStyleIdx="4" presStyleCnt="6"/>
      <dgm:spPr/>
      <dgm:t>
        <a:bodyPr/>
        <a:lstStyle/>
        <a:p>
          <a:endParaRPr lang="es-CO"/>
        </a:p>
      </dgm:t>
    </dgm:pt>
    <dgm:pt modelId="{3C9118EE-36A1-4A5E-991D-32A08EA1797F}" type="pres">
      <dgm:prSet presAssocID="{A2FA4BC0-A054-4F34-AE2A-EFEED9A9E95E}" presName="text3" presStyleLbl="fgAcc3" presStyleIdx="4" presStyleCnt="6" custScaleY="133957" custLinFactNeighborX="-26637" custLinFactNeighborY="-3380">
        <dgm:presLayoutVars>
          <dgm:chPref val="3"/>
        </dgm:presLayoutVars>
      </dgm:prSet>
      <dgm:spPr/>
      <dgm:t>
        <a:bodyPr/>
        <a:lstStyle/>
        <a:p>
          <a:endParaRPr lang="es-CO"/>
        </a:p>
      </dgm:t>
    </dgm:pt>
    <dgm:pt modelId="{CDA603CF-B0B3-4132-856A-C6C57B5F122E}" type="pres">
      <dgm:prSet presAssocID="{A2FA4BC0-A054-4F34-AE2A-EFEED9A9E95E}" presName="hierChild4" presStyleCnt="0"/>
      <dgm:spPr/>
      <dgm:t>
        <a:bodyPr/>
        <a:lstStyle/>
        <a:p>
          <a:endParaRPr lang="es-CO"/>
        </a:p>
      </dgm:t>
    </dgm:pt>
    <dgm:pt modelId="{F3AEE933-8DE9-4F07-BF2B-645037BE77F0}" type="pres">
      <dgm:prSet presAssocID="{34AF98A0-1FB8-43FE-AFED-CF1C074A9B44}" presName="Name17" presStyleLbl="parChTrans1D3" presStyleIdx="5" presStyleCnt="6"/>
      <dgm:spPr/>
      <dgm:t>
        <a:bodyPr/>
        <a:lstStyle/>
        <a:p>
          <a:endParaRPr lang="es-CO"/>
        </a:p>
      </dgm:t>
    </dgm:pt>
    <dgm:pt modelId="{24036667-911C-4B2B-B107-B9F2B21F48B0}" type="pres">
      <dgm:prSet presAssocID="{A0F66CFD-BC22-4AD3-BCA2-063DCA0B80FB}" presName="hierRoot3" presStyleCnt="0"/>
      <dgm:spPr/>
      <dgm:t>
        <a:bodyPr/>
        <a:lstStyle/>
        <a:p>
          <a:endParaRPr lang="es-CO"/>
        </a:p>
      </dgm:t>
    </dgm:pt>
    <dgm:pt modelId="{FE98C1E1-FF1D-48AA-A647-76A1416119AA}" type="pres">
      <dgm:prSet presAssocID="{A0F66CFD-BC22-4AD3-BCA2-063DCA0B80FB}" presName="composite3" presStyleCnt="0"/>
      <dgm:spPr/>
      <dgm:t>
        <a:bodyPr/>
        <a:lstStyle/>
        <a:p>
          <a:endParaRPr lang="es-CO"/>
        </a:p>
      </dgm:t>
    </dgm:pt>
    <dgm:pt modelId="{CFB3B858-10EF-495D-9260-0ED492EBA133}" type="pres">
      <dgm:prSet presAssocID="{A0F66CFD-BC22-4AD3-BCA2-063DCA0B80FB}" presName="background3" presStyleLbl="node3" presStyleIdx="5" presStyleCnt="6"/>
      <dgm:spPr/>
      <dgm:t>
        <a:bodyPr/>
        <a:lstStyle/>
        <a:p>
          <a:endParaRPr lang="es-CO"/>
        </a:p>
      </dgm:t>
    </dgm:pt>
    <dgm:pt modelId="{66B289DC-ADE8-49E8-9125-95D01B03FB3F}" type="pres">
      <dgm:prSet presAssocID="{A0F66CFD-BC22-4AD3-BCA2-063DCA0B80FB}" presName="text3" presStyleLbl="fgAcc3" presStyleIdx="5" presStyleCnt="6" custScaleY="133957" custLinFactX="-100000" custLinFactNeighborX="-174165" custLinFactNeighborY="-21">
        <dgm:presLayoutVars>
          <dgm:chPref val="3"/>
        </dgm:presLayoutVars>
      </dgm:prSet>
      <dgm:spPr/>
      <dgm:t>
        <a:bodyPr/>
        <a:lstStyle/>
        <a:p>
          <a:endParaRPr lang="es-CO"/>
        </a:p>
      </dgm:t>
    </dgm:pt>
    <dgm:pt modelId="{6E8051C5-5CDB-4D26-815D-BA38623B8893}" type="pres">
      <dgm:prSet presAssocID="{A0F66CFD-BC22-4AD3-BCA2-063DCA0B80FB}" presName="hierChild4" presStyleCnt="0"/>
      <dgm:spPr/>
      <dgm:t>
        <a:bodyPr/>
        <a:lstStyle/>
        <a:p>
          <a:endParaRPr lang="es-CO"/>
        </a:p>
      </dgm:t>
    </dgm:pt>
  </dgm:ptLst>
  <dgm:cxnLst>
    <dgm:cxn modelId="{6CE4AA7E-BCA8-6742-AF11-0FD171C34FBC}" type="presOf" srcId="{512746A5-1D9F-42DA-B96F-41AAEB2B87DC}" destId="{50A38241-E66D-4CA8-9405-88109634E613}" srcOrd="0" destOrd="0" presId="urn:microsoft.com/office/officeart/2005/8/layout/hierarchy1"/>
    <dgm:cxn modelId="{24706EB8-58B6-4251-9D44-28D7F729C2B3}" srcId="{CF876047-B7AF-47E1-A155-9782212282FB}" destId="{879B9809-FFC5-4DF4-AE79-D976B640BADC}" srcOrd="0" destOrd="0" parTransId="{BABD097B-1D82-423A-96EE-47180CC29322}" sibTransId="{95A35181-35F6-4F91-85DD-FE146F77671E}"/>
    <dgm:cxn modelId="{E5C9C7F1-FF62-446E-8600-88C4FE10C3DC}" srcId="{17629F42-9201-4849-B8AD-C658C4915791}" destId="{A7567C9F-35E9-4321-AE57-18D01F3171FF}" srcOrd="0" destOrd="0" parTransId="{CB3E7CF4-0B33-4BDB-9DAC-AA11EB62F008}" sibTransId="{25B15B74-5669-4A61-8FF2-858FCBC21633}"/>
    <dgm:cxn modelId="{005F1D48-8A01-8945-A65B-3699F20CDEDA}" type="presOf" srcId="{CB3E7CF4-0B33-4BDB-9DAC-AA11EB62F008}" destId="{981CD0F3-C2FF-41C5-9B35-F453CE60A8AD}" srcOrd="0" destOrd="0" presId="urn:microsoft.com/office/officeart/2005/8/layout/hierarchy1"/>
    <dgm:cxn modelId="{C2EA9373-1151-8644-A094-5042A7191A0F}" type="presOf" srcId="{17629F42-9201-4849-B8AD-C658C4915791}" destId="{7A9B1988-AB22-4D73-8DDB-0A4D1275E21D}" srcOrd="0" destOrd="0" presId="urn:microsoft.com/office/officeart/2005/8/layout/hierarchy1"/>
    <dgm:cxn modelId="{370B9BA0-A26C-4049-BDA3-5BA706C1E524}" type="presOf" srcId="{D506E592-0490-4AF1-A905-D5893E7C53D8}" destId="{2F28412C-2F4D-42F4-8AA3-5995AD4F868C}" srcOrd="0" destOrd="0" presId="urn:microsoft.com/office/officeart/2005/8/layout/hierarchy1"/>
    <dgm:cxn modelId="{BF8C6C29-5497-F24C-8BB3-A27411762BB5}" type="presOf" srcId="{7F7F326F-AF6A-4504-915A-2EB4A3F8B62D}" destId="{483CE087-EF70-4894-A0C1-F2873A7743AB}" srcOrd="0" destOrd="0" presId="urn:microsoft.com/office/officeart/2005/8/layout/hierarchy1"/>
    <dgm:cxn modelId="{0864E253-186A-A846-A91C-CC074DD84887}" type="presOf" srcId="{A7567C9F-35E9-4321-AE57-18D01F3171FF}" destId="{D378B0F0-398B-418E-96B4-484FE668CD63}" srcOrd="0" destOrd="0" presId="urn:microsoft.com/office/officeart/2005/8/layout/hierarchy1"/>
    <dgm:cxn modelId="{78614340-F91D-964C-BC70-10FAC78D050F}" type="presOf" srcId="{879B9809-FFC5-4DF4-AE79-D976B640BADC}" destId="{C5D216C6-8E45-4A7A-9D9D-843C99BAA28E}" srcOrd="0" destOrd="0" presId="urn:microsoft.com/office/officeart/2005/8/layout/hierarchy1"/>
    <dgm:cxn modelId="{A6EF1B28-A280-B94C-804A-B470048D6C13}" type="presOf" srcId="{9892639A-82F1-44E6-A390-FC92AF7CC7D5}" destId="{43724458-9650-4FA1-A328-74F534FE5556}" srcOrd="0" destOrd="0" presId="urn:microsoft.com/office/officeart/2005/8/layout/hierarchy1"/>
    <dgm:cxn modelId="{BDF941E6-ED48-41F1-B463-A4E4FF452F95}" srcId="{17629F42-9201-4849-B8AD-C658C4915791}" destId="{A0F66CFD-BC22-4AD3-BCA2-063DCA0B80FB}" srcOrd="4" destOrd="0" parTransId="{34AF98A0-1FB8-43FE-AFED-CF1C074A9B44}" sibTransId="{95EB25BE-1B28-4EBE-913B-FD4F3773D435}"/>
    <dgm:cxn modelId="{F2CDC564-08AD-F34E-AB74-26059A812844}" type="presOf" srcId="{A0F66CFD-BC22-4AD3-BCA2-063DCA0B80FB}" destId="{66B289DC-ADE8-49E8-9125-95D01B03FB3F}" srcOrd="0" destOrd="0" presId="urn:microsoft.com/office/officeart/2005/8/layout/hierarchy1"/>
    <dgm:cxn modelId="{31B1331C-29AA-844C-BE4A-8EFDD440E67B}" type="presOf" srcId="{34AF98A0-1FB8-43FE-AFED-CF1C074A9B44}" destId="{F3AEE933-8DE9-4F07-BF2B-645037BE77F0}" srcOrd="0" destOrd="0" presId="urn:microsoft.com/office/officeart/2005/8/layout/hierarchy1"/>
    <dgm:cxn modelId="{6789E25A-B04F-A542-9C88-2051B93F13A7}" type="presOf" srcId="{CF876047-B7AF-47E1-A155-9782212282FB}" destId="{0C5790EA-7F66-403A-AE76-94C5505A1C31}" srcOrd="0" destOrd="0" presId="urn:microsoft.com/office/officeart/2005/8/layout/hierarchy1"/>
    <dgm:cxn modelId="{DF84BBF5-82A3-F546-BCA9-11FB1DC13AD1}" type="presOf" srcId="{A2FA4BC0-A054-4F34-AE2A-EFEED9A9E95E}" destId="{3C9118EE-36A1-4A5E-991D-32A08EA1797F}" srcOrd="0" destOrd="0" presId="urn:microsoft.com/office/officeart/2005/8/layout/hierarchy1"/>
    <dgm:cxn modelId="{0B0EA245-339B-46E5-B7AB-D3DE7F371FB4}" srcId="{17629F42-9201-4849-B8AD-C658C4915791}" destId="{A2FA4BC0-A054-4F34-AE2A-EFEED9A9E95E}" srcOrd="3" destOrd="0" parTransId="{9892639A-82F1-44E6-A390-FC92AF7CC7D5}" sibTransId="{FF0A2873-0C3B-4ECA-807C-515E16ADADC0}"/>
    <dgm:cxn modelId="{6BF4CE7E-A943-8C4F-B4C8-B79684543B75}" type="presOf" srcId="{8C71C961-C09D-4D71-92C6-EE9BA94EA560}" destId="{494448AA-26F7-4055-ACB5-26046073F36A}" srcOrd="0" destOrd="0" presId="urn:microsoft.com/office/officeart/2005/8/layout/hierarchy1"/>
    <dgm:cxn modelId="{EB71F0C8-1B05-4A20-80EC-EBB78A2A7866}" srcId="{879B9809-FFC5-4DF4-AE79-D976B640BADC}" destId="{407FB471-2387-4101-ADAB-381B23BEBBC8}" srcOrd="0" destOrd="0" parTransId="{7F7F326F-AF6A-4504-915A-2EB4A3F8B62D}" sibTransId="{EC4DDE43-8CE7-4DA8-BC03-56454B3D891C}"/>
    <dgm:cxn modelId="{25FF9643-7B17-4E15-8AEB-B1B0CA5FA8D6}" srcId="{407FB471-2387-4101-ADAB-381B23BEBBC8}" destId="{749E8BF4-9D8F-48E4-8B7E-15132DFFE6DD}" srcOrd="0" destOrd="0" parTransId="{D506E592-0490-4AF1-A905-D5893E7C53D8}" sibTransId="{977D28D5-04F6-42EE-972D-7CEFC2BFCEC4}"/>
    <dgm:cxn modelId="{1B3CEAAC-858E-4657-88F3-C2761C86AC16}" srcId="{17629F42-9201-4849-B8AD-C658C4915791}" destId="{330E2249-736F-45C3-8ECC-EA8FDDCDC21F}" srcOrd="2" destOrd="0" parTransId="{8C71C961-C09D-4D71-92C6-EE9BA94EA560}" sibTransId="{798E3467-964B-48EF-96DF-0A209EB21742}"/>
    <dgm:cxn modelId="{D428624D-212B-EE46-8A4A-C176F7C8F3A9}" type="presOf" srcId="{330E2249-736F-45C3-8ECC-EA8FDDCDC21F}" destId="{EF55C465-2391-4556-A577-8EC86B8D6C43}" srcOrd="0" destOrd="0" presId="urn:microsoft.com/office/officeart/2005/8/layout/hierarchy1"/>
    <dgm:cxn modelId="{610FEC6D-E87C-0E43-BD1F-E7ED85EDE8EE}" type="presOf" srcId="{38AD3A22-05B1-40CF-9964-F8242F07BB74}" destId="{F7589630-5DCD-4A90-96B4-F76B967B2E0E}" srcOrd="0" destOrd="0" presId="urn:microsoft.com/office/officeart/2005/8/layout/hierarchy1"/>
    <dgm:cxn modelId="{F34FDA03-EFBB-474F-9060-A174E9580054}" srcId="{17629F42-9201-4849-B8AD-C658C4915791}" destId="{38AD3A22-05B1-40CF-9964-F8242F07BB74}" srcOrd="1" destOrd="0" parTransId="{D7A8417C-B8F7-44DF-BA80-2CBD03857588}" sibTransId="{E1FE8703-C381-4754-8B19-8C8986D8953D}"/>
    <dgm:cxn modelId="{20E9C798-CFB3-BC45-8D26-484C43D18E90}" type="presOf" srcId="{407FB471-2387-4101-ADAB-381B23BEBBC8}" destId="{5B3D962C-7FD5-445E-96FA-A6FF9879DDD8}" srcOrd="0" destOrd="0" presId="urn:microsoft.com/office/officeart/2005/8/layout/hierarchy1"/>
    <dgm:cxn modelId="{E7887563-24FC-8D4F-8582-CEB9EB914910}" type="presOf" srcId="{749E8BF4-9D8F-48E4-8B7E-15132DFFE6DD}" destId="{2E21DA0E-4008-41BC-8A68-04CC37E81518}" srcOrd="0" destOrd="0" presId="urn:microsoft.com/office/officeart/2005/8/layout/hierarchy1"/>
    <dgm:cxn modelId="{1A39F166-2973-4674-BFD5-CC8902F8A616}" srcId="{879B9809-FFC5-4DF4-AE79-D976B640BADC}" destId="{17629F42-9201-4849-B8AD-C658C4915791}" srcOrd="1" destOrd="0" parTransId="{512746A5-1D9F-42DA-B96F-41AAEB2B87DC}" sibTransId="{C4905BE3-1E76-443F-8F61-FB74DED5808C}"/>
    <dgm:cxn modelId="{6CCBEADD-23E9-A147-9C7B-4D2B506436C8}" type="presOf" srcId="{D7A8417C-B8F7-44DF-BA80-2CBD03857588}" destId="{7CDB65C7-0C1F-4152-BE6D-9B6BC6038277}" srcOrd="0" destOrd="0" presId="urn:microsoft.com/office/officeart/2005/8/layout/hierarchy1"/>
    <dgm:cxn modelId="{0A5E12BA-82EC-4941-A8D3-A434876BEAE2}" type="presParOf" srcId="{0C5790EA-7F66-403A-AE76-94C5505A1C31}" destId="{0675F663-92E1-49F1-939D-FC8F2ED4E2B7}" srcOrd="0" destOrd="0" presId="urn:microsoft.com/office/officeart/2005/8/layout/hierarchy1"/>
    <dgm:cxn modelId="{4D584EE4-ABFC-8249-89DB-8281094608E1}" type="presParOf" srcId="{0675F663-92E1-49F1-939D-FC8F2ED4E2B7}" destId="{858A3291-3D24-4E66-857B-409885A77928}" srcOrd="0" destOrd="0" presId="urn:microsoft.com/office/officeart/2005/8/layout/hierarchy1"/>
    <dgm:cxn modelId="{F5E0E957-E533-FF49-B2EC-F0564858E75E}" type="presParOf" srcId="{858A3291-3D24-4E66-857B-409885A77928}" destId="{9EC28E5B-EFBC-4E40-ABB1-AF94C71E8D73}" srcOrd="0" destOrd="0" presId="urn:microsoft.com/office/officeart/2005/8/layout/hierarchy1"/>
    <dgm:cxn modelId="{BE320F00-C676-6F45-9799-2204DB02084A}" type="presParOf" srcId="{858A3291-3D24-4E66-857B-409885A77928}" destId="{C5D216C6-8E45-4A7A-9D9D-843C99BAA28E}" srcOrd="1" destOrd="0" presId="urn:microsoft.com/office/officeart/2005/8/layout/hierarchy1"/>
    <dgm:cxn modelId="{30494032-ADC7-D342-A246-45925B8F1A65}" type="presParOf" srcId="{0675F663-92E1-49F1-939D-FC8F2ED4E2B7}" destId="{68DDF1D7-017D-4F64-BBAC-29B83BB6A5F3}" srcOrd="1" destOrd="0" presId="urn:microsoft.com/office/officeart/2005/8/layout/hierarchy1"/>
    <dgm:cxn modelId="{157D7AC3-482D-A049-8C1D-9C2F362A2DDA}" type="presParOf" srcId="{68DDF1D7-017D-4F64-BBAC-29B83BB6A5F3}" destId="{483CE087-EF70-4894-A0C1-F2873A7743AB}" srcOrd="0" destOrd="0" presId="urn:microsoft.com/office/officeart/2005/8/layout/hierarchy1"/>
    <dgm:cxn modelId="{7967FADD-F913-1F44-8AB8-3E08B8427FF8}" type="presParOf" srcId="{68DDF1D7-017D-4F64-BBAC-29B83BB6A5F3}" destId="{6835013E-BAF9-44F3-9CED-B1AC3B0CED19}" srcOrd="1" destOrd="0" presId="urn:microsoft.com/office/officeart/2005/8/layout/hierarchy1"/>
    <dgm:cxn modelId="{1097BB7F-627A-324E-A752-E5A25CA263B8}" type="presParOf" srcId="{6835013E-BAF9-44F3-9CED-B1AC3B0CED19}" destId="{07CF0EEB-37B0-4076-A2A8-FAF8ED173853}" srcOrd="0" destOrd="0" presId="urn:microsoft.com/office/officeart/2005/8/layout/hierarchy1"/>
    <dgm:cxn modelId="{5F4213CF-AA90-D647-9199-CD0F4A482424}" type="presParOf" srcId="{07CF0EEB-37B0-4076-A2A8-FAF8ED173853}" destId="{60A02B2F-04F5-4292-B876-3027C7036B27}" srcOrd="0" destOrd="0" presId="urn:microsoft.com/office/officeart/2005/8/layout/hierarchy1"/>
    <dgm:cxn modelId="{DD3B2230-C839-184E-ADE9-3655902106E1}" type="presParOf" srcId="{07CF0EEB-37B0-4076-A2A8-FAF8ED173853}" destId="{5B3D962C-7FD5-445E-96FA-A6FF9879DDD8}" srcOrd="1" destOrd="0" presId="urn:microsoft.com/office/officeart/2005/8/layout/hierarchy1"/>
    <dgm:cxn modelId="{A81520EE-CB1C-4B44-95C6-C8D8ACF60AEC}" type="presParOf" srcId="{6835013E-BAF9-44F3-9CED-B1AC3B0CED19}" destId="{97A3F15A-B048-4858-8B86-C0833A16C23E}" srcOrd="1" destOrd="0" presId="urn:microsoft.com/office/officeart/2005/8/layout/hierarchy1"/>
    <dgm:cxn modelId="{263947A6-13A5-E54E-9446-A197F0EE460D}" type="presParOf" srcId="{97A3F15A-B048-4858-8B86-C0833A16C23E}" destId="{2F28412C-2F4D-42F4-8AA3-5995AD4F868C}" srcOrd="0" destOrd="0" presId="urn:microsoft.com/office/officeart/2005/8/layout/hierarchy1"/>
    <dgm:cxn modelId="{0884F4A7-4E3C-2847-A841-FCFDF96ACF04}" type="presParOf" srcId="{97A3F15A-B048-4858-8B86-C0833A16C23E}" destId="{ED532AF0-9C97-49A1-BBE2-FC43C28056EF}" srcOrd="1" destOrd="0" presId="urn:microsoft.com/office/officeart/2005/8/layout/hierarchy1"/>
    <dgm:cxn modelId="{75E1133B-B708-F843-870F-BAA95F84EC19}" type="presParOf" srcId="{ED532AF0-9C97-49A1-BBE2-FC43C28056EF}" destId="{31366FB4-59AF-4E6C-9E77-5C870FFFB333}" srcOrd="0" destOrd="0" presId="urn:microsoft.com/office/officeart/2005/8/layout/hierarchy1"/>
    <dgm:cxn modelId="{C4D0843F-D449-2F40-B91C-3EEF04C073D1}" type="presParOf" srcId="{31366FB4-59AF-4E6C-9E77-5C870FFFB333}" destId="{C995B454-93E3-4EBF-A5D8-57E03F9A4DE3}" srcOrd="0" destOrd="0" presId="urn:microsoft.com/office/officeart/2005/8/layout/hierarchy1"/>
    <dgm:cxn modelId="{7811433D-FF3B-B943-B684-82EDF246A834}" type="presParOf" srcId="{31366FB4-59AF-4E6C-9E77-5C870FFFB333}" destId="{2E21DA0E-4008-41BC-8A68-04CC37E81518}" srcOrd="1" destOrd="0" presId="urn:microsoft.com/office/officeart/2005/8/layout/hierarchy1"/>
    <dgm:cxn modelId="{82FC754F-B2A5-F640-A0F7-6EBD0E982230}" type="presParOf" srcId="{ED532AF0-9C97-49A1-BBE2-FC43C28056EF}" destId="{C0BB2241-8506-4C12-A5ED-C9FD2CEEF3ED}" srcOrd="1" destOrd="0" presId="urn:microsoft.com/office/officeart/2005/8/layout/hierarchy1"/>
    <dgm:cxn modelId="{9CFAD708-3E98-2A47-8A98-461CED34BB4A}" type="presParOf" srcId="{68DDF1D7-017D-4F64-BBAC-29B83BB6A5F3}" destId="{50A38241-E66D-4CA8-9405-88109634E613}" srcOrd="2" destOrd="0" presId="urn:microsoft.com/office/officeart/2005/8/layout/hierarchy1"/>
    <dgm:cxn modelId="{00280102-F2CE-D34E-B62D-AB78630EBB4D}" type="presParOf" srcId="{68DDF1D7-017D-4F64-BBAC-29B83BB6A5F3}" destId="{4CF3255D-2DA9-4081-AFF7-FD93F9D6C3B7}" srcOrd="3" destOrd="0" presId="urn:microsoft.com/office/officeart/2005/8/layout/hierarchy1"/>
    <dgm:cxn modelId="{4611F351-A3A4-3B48-8A28-0099D3E44E15}" type="presParOf" srcId="{4CF3255D-2DA9-4081-AFF7-FD93F9D6C3B7}" destId="{08F3DD1F-5AAC-41B0-A38A-C895985471C0}" srcOrd="0" destOrd="0" presId="urn:microsoft.com/office/officeart/2005/8/layout/hierarchy1"/>
    <dgm:cxn modelId="{3D0AC274-6DDA-4E41-A517-C6E0C7E5E799}" type="presParOf" srcId="{08F3DD1F-5AAC-41B0-A38A-C895985471C0}" destId="{DDC31E2F-C90E-4581-903B-98E1ECFCA6AC}" srcOrd="0" destOrd="0" presId="urn:microsoft.com/office/officeart/2005/8/layout/hierarchy1"/>
    <dgm:cxn modelId="{A6E76168-A05A-314F-B92E-43AC2FF6F1A4}" type="presParOf" srcId="{08F3DD1F-5AAC-41B0-A38A-C895985471C0}" destId="{7A9B1988-AB22-4D73-8DDB-0A4D1275E21D}" srcOrd="1" destOrd="0" presId="urn:microsoft.com/office/officeart/2005/8/layout/hierarchy1"/>
    <dgm:cxn modelId="{8F96BACE-F24E-FA46-B216-AB785B0845EC}" type="presParOf" srcId="{4CF3255D-2DA9-4081-AFF7-FD93F9D6C3B7}" destId="{7B86E059-AC23-4888-B816-65146F6A2D18}" srcOrd="1" destOrd="0" presId="urn:microsoft.com/office/officeart/2005/8/layout/hierarchy1"/>
    <dgm:cxn modelId="{71BD3B8B-7997-BD48-816F-F8C91DD2EFF9}" type="presParOf" srcId="{7B86E059-AC23-4888-B816-65146F6A2D18}" destId="{981CD0F3-C2FF-41C5-9B35-F453CE60A8AD}" srcOrd="0" destOrd="0" presId="urn:microsoft.com/office/officeart/2005/8/layout/hierarchy1"/>
    <dgm:cxn modelId="{815A7C1F-BC79-BF4A-9047-82E5372FD273}" type="presParOf" srcId="{7B86E059-AC23-4888-B816-65146F6A2D18}" destId="{A421BD5F-5246-4DC2-AC22-7F26BEBEBF8F}" srcOrd="1" destOrd="0" presId="urn:microsoft.com/office/officeart/2005/8/layout/hierarchy1"/>
    <dgm:cxn modelId="{2AC2FD44-DD08-6644-93CA-EE46C97ACF2B}" type="presParOf" srcId="{A421BD5F-5246-4DC2-AC22-7F26BEBEBF8F}" destId="{A08C4942-5372-4679-B171-977B605EFD57}" srcOrd="0" destOrd="0" presId="urn:microsoft.com/office/officeart/2005/8/layout/hierarchy1"/>
    <dgm:cxn modelId="{8379308A-B0E1-6B45-A4BC-60AC910F3A37}" type="presParOf" srcId="{A08C4942-5372-4679-B171-977B605EFD57}" destId="{7721FB83-9342-4BFB-B948-C918830B6DF9}" srcOrd="0" destOrd="0" presId="urn:microsoft.com/office/officeart/2005/8/layout/hierarchy1"/>
    <dgm:cxn modelId="{B291EC11-02AC-E34D-99C5-0C155706C4D3}" type="presParOf" srcId="{A08C4942-5372-4679-B171-977B605EFD57}" destId="{D378B0F0-398B-418E-96B4-484FE668CD63}" srcOrd="1" destOrd="0" presId="urn:microsoft.com/office/officeart/2005/8/layout/hierarchy1"/>
    <dgm:cxn modelId="{AB5F91EA-07AF-7F4A-90C6-626929BEAD8C}" type="presParOf" srcId="{A421BD5F-5246-4DC2-AC22-7F26BEBEBF8F}" destId="{8556E01E-F59A-44A9-A542-DD2E9ADABD51}" srcOrd="1" destOrd="0" presId="urn:microsoft.com/office/officeart/2005/8/layout/hierarchy1"/>
    <dgm:cxn modelId="{4F40536E-E868-E24C-9086-5A13964C04BD}" type="presParOf" srcId="{7B86E059-AC23-4888-B816-65146F6A2D18}" destId="{7CDB65C7-0C1F-4152-BE6D-9B6BC6038277}" srcOrd="2" destOrd="0" presId="urn:microsoft.com/office/officeart/2005/8/layout/hierarchy1"/>
    <dgm:cxn modelId="{4425A14A-2A26-DE44-A132-F6018096B743}" type="presParOf" srcId="{7B86E059-AC23-4888-B816-65146F6A2D18}" destId="{5996B398-078B-403D-BABD-1F7E1D73F01C}" srcOrd="3" destOrd="0" presId="urn:microsoft.com/office/officeart/2005/8/layout/hierarchy1"/>
    <dgm:cxn modelId="{95E0BB33-6276-A945-8CD8-D1381DE88521}" type="presParOf" srcId="{5996B398-078B-403D-BABD-1F7E1D73F01C}" destId="{72BFAA9E-7AC2-4FB4-87AE-F05A139FBC3B}" srcOrd="0" destOrd="0" presId="urn:microsoft.com/office/officeart/2005/8/layout/hierarchy1"/>
    <dgm:cxn modelId="{BD0DD65C-9814-A040-A9B7-01C1422CFCC3}" type="presParOf" srcId="{72BFAA9E-7AC2-4FB4-87AE-F05A139FBC3B}" destId="{FAE8DE79-870A-4AD5-806A-65B47E64EF90}" srcOrd="0" destOrd="0" presId="urn:microsoft.com/office/officeart/2005/8/layout/hierarchy1"/>
    <dgm:cxn modelId="{BBAEC209-1264-614C-BCD7-C336E5310E93}" type="presParOf" srcId="{72BFAA9E-7AC2-4FB4-87AE-F05A139FBC3B}" destId="{F7589630-5DCD-4A90-96B4-F76B967B2E0E}" srcOrd="1" destOrd="0" presId="urn:microsoft.com/office/officeart/2005/8/layout/hierarchy1"/>
    <dgm:cxn modelId="{E0D786BA-7896-D64D-A67E-A77CCB5DE6C2}" type="presParOf" srcId="{5996B398-078B-403D-BABD-1F7E1D73F01C}" destId="{E00DA1BA-4817-40C8-B11F-9904150A3066}" srcOrd="1" destOrd="0" presId="urn:microsoft.com/office/officeart/2005/8/layout/hierarchy1"/>
    <dgm:cxn modelId="{298FE795-68BF-064C-982A-1A8FC07DE890}" type="presParOf" srcId="{7B86E059-AC23-4888-B816-65146F6A2D18}" destId="{494448AA-26F7-4055-ACB5-26046073F36A}" srcOrd="4" destOrd="0" presId="urn:microsoft.com/office/officeart/2005/8/layout/hierarchy1"/>
    <dgm:cxn modelId="{31E65962-D956-C34A-BCB8-FE1BBA1873D9}" type="presParOf" srcId="{7B86E059-AC23-4888-B816-65146F6A2D18}" destId="{622027D7-4A4D-4520-9E71-83CA8787654D}" srcOrd="5" destOrd="0" presId="urn:microsoft.com/office/officeart/2005/8/layout/hierarchy1"/>
    <dgm:cxn modelId="{C81002A2-9632-2643-8CF9-5CC3E94D274B}" type="presParOf" srcId="{622027D7-4A4D-4520-9E71-83CA8787654D}" destId="{BC4BB121-4357-40D4-9642-6C7C55C4CB57}" srcOrd="0" destOrd="0" presId="urn:microsoft.com/office/officeart/2005/8/layout/hierarchy1"/>
    <dgm:cxn modelId="{21B09443-7454-E44E-A58C-CE855DD75E5C}" type="presParOf" srcId="{BC4BB121-4357-40D4-9642-6C7C55C4CB57}" destId="{1C82DF78-3B3F-4229-A713-869A74F1D56B}" srcOrd="0" destOrd="0" presId="urn:microsoft.com/office/officeart/2005/8/layout/hierarchy1"/>
    <dgm:cxn modelId="{C9BF4219-6836-AA48-A6F0-068EC1A4EFE9}" type="presParOf" srcId="{BC4BB121-4357-40D4-9642-6C7C55C4CB57}" destId="{EF55C465-2391-4556-A577-8EC86B8D6C43}" srcOrd="1" destOrd="0" presId="urn:microsoft.com/office/officeart/2005/8/layout/hierarchy1"/>
    <dgm:cxn modelId="{BC5C9CD3-64A2-3F49-86BA-1FDD479AA921}" type="presParOf" srcId="{622027D7-4A4D-4520-9E71-83CA8787654D}" destId="{CEA3B409-1B1B-4D63-804A-77820EA08180}" srcOrd="1" destOrd="0" presId="urn:microsoft.com/office/officeart/2005/8/layout/hierarchy1"/>
    <dgm:cxn modelId="{0E9DAECC-6909-144A-B272-6182D54355DA}" type="presParOf" srcId="{7B86E059-AC23-4888-B816-65146F6A2D18}" destId="{43724458-9650-4FA1-A328-74F534FE5556}" srcOrd="6" destOrd="0" presId="urn:microsoft.com/office/officeart/2005/8/layout/hierarchy1"/>
    <dgm:cxn modelId="{9800F527-4141-2F49-8787-2E559D958187}" type="presParOf" srcId="{7B86E059-AC23-4888-B816-65146F6A2D18}" destId="{F206B6BB-764B-4DAA-AD35-0F0E8674DD9D}" srcOrd="7" destOrd="0" presId="urn:microsoft.com/office/officeart/2005/8/layout/hierarchy1"/>
    <dgm:cxn modelId="{41A90C6F-E212-7148-BC08-6F594AFB32A3}" type="presParOf" srcId="{F206B6BB-764B-4DAA-AD35-0F0E8674DD9D}" destId="{3EDA0728-125B-443E-8E57-EC5AFE433ECF}" srcOrd="0" destOrd="0" presId="urn:microsoft.com/office/officeart/2005/8/layout/hierarchy1"/>
    <dgm:cxn modelId="{AA95DFBB-8790-E042-BFE5-72F83A164CDB}" type="presParOf" srcId="{3EDA0728-125B-443E-8E57-EC5AFE433ECF}" destId="{DC005977-4980-4995-8BE4-FF7524BFD79A}" srcOrd="0" destOrd="0" presId="urn:microsoft.com/office/officeart/2005/8/layout/hierarchy1"/>
    <dgm:cxn modelId="{FD0BBADE-720E-A54E-8902-9F483983872B}" type="presParOf" srcId="{3EDA0728-125B-443E-8E57-EC5AFE433ECF}" destId="{3C9118EE-36A1-4A5E-991D-32A08EA1797F}" srcOrd="1" destOrd="0" presId="urn:microsoft.com/office/officeart/2005/8/layout/hierarchy1"/>
    <dgm:cxn modelId="{62126F57-4087-9A46-986B-DCA2DE24CDB0}" type="presParOf" srcId="{F206B6BB-764B-4DAA-AD35-0F0E8674DD9D}" destId="{CDA603CF-B0B3-4132-856A-C6C57B5F122E}" srcOrd="1" destOrd="0" presId="urn:microsoft.com/office/officeart/2005/8/layout/hierarchy1"/>
    <dgm:cxn modelId="{9C310B80-2A0B-D949-BB84-E239BAA56732}" type="presParOf" srcId="{7B86E059-AC23-4888-B816-65146F6A2D18}" destId="{F3AEE933-8DE9-4F07-BF2B-645037BE77F0}" srcOrd="8" destOrd="0" presId="urn:microsoft.com/office/officeart/2005/8/layout/hierarchy1"/>
    <dgm:cxn modelId="{BAF2293F-44CC-6545-B407-09AA475A0D0E}" type="presParOf" srcId="{7B86E059-AC23-4888-B816-65146F6A2D18}" destId="{24036667-911C-4B2B-B107-B9F2B21F48B0}" srcOrd="9" destOrd="0" presId="urn:microsoft.com/office/officeart/2005/8/layout/hierarchy1"/>
    <dgm:cxn modelId="{13771758-7752-844E-B4EB-622ABD732473}" type="presParOf" srcId="{24036667-911C-4B2B-B107-B9F2B21F48B0}" destId="{FE98C1E1-FF1D-48AA-A647-76A1416119AA}" srcOrd="0" destOrd="0" presId="urn:microsoft.com/office/officeart/2005/8/layout/hierarchy1"/>
    <dgm:cxn modelId="{5E8914FB-78D0-6A4E-B2BA-851927DD407E}" type="presParOf" srcId="{FE98C1E1-FF1D-48AA-A647-76A1416119AA}" destId="{CFB3B858-10EF-495D-9260-0ED492EBA133}" srcOrd="0" destOrd="0" presId="urn:microsoft.com/office/officeart/2005/8/layout/hierarchy1"/>
    <dgm:cxn modelId="{D1405CA4-49B3-4042-BF56-8F4227E5CA9A}" type="presParOf" srcId="{FE98C1E1-FF1D-48AA-A647-76A1416119AA}" destId="{66B289DC-ADE8-49E8-9125-95D01B03FB3F}" srcOrd="1" destOrd="0" presId="urn:microsoft.com/office/officeart/2005/8/layout/hierarchy1"/>
    <dgm:cxn modelId="{F6F2371F-FF7A-1F45-A4D6-5C3D3B8B263C}" type="presParOf" srcId="{24036667-911C-4B2B-B107-B9F2B21F48B0}" destId="{6E8051C5-5CDB-4D26-815D-BA38623B889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EE933-8DE9-4F07-BF2B-645037BE77F0}">
      <dsp:nvSpPr>
        <dsp:cNvPr id="0" name=""/>
        <dsp:cNvSpPr/>
      </dsp:nvSpPr>
      <dsp:spPr>
        <a:xfrm>
          <a:off x="4617865" y="3078633"/>
          <a:ext cx="226085" cy="329950"/>
        </a:xfrm>
        <a:custGeom>
          <a:avLst/>
          <a:gdLst/>
          <a:ahLst/>
          <a:cxnLst/>
          <a:rect l="0" t="0" r="0" b="0"/>
          <a:pathLst>
            <a:path>
              <a:moveTo>
                <a:pt x="226085" y="0"/>
              </a:moveTo>
              <a:lnTo>
                <a:pt x="226085" y="224803"/>
              </a:lnTo>
              <a:lnTo>
                <a:pt x="0" y="224803"/>
              </a:lnTo>
              <a:lnTo>
                <a:pt x="0" y="329950"/>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3724458-9650-4FA1-A328-74F534FE5556}">
      <dsp:nvSpPr>
        <dsp:cNvPr id="0" name=""/>
        <dsp:cNvSpPr/>
      </dsp:nvSpPr>
      <dsp:spPr>
        <a:xfrm>
          <a:off x="4843951" y="3078633"/>
          <a:ext cx="1196161" cy="305741"/>
        </a:xfrm>
        <a:custGeom>
          <a:avLst/>
          <a:gdLst/>
          <a:ahLst/>
          <a:cxnLst/>
          <a:rect l="0" t="0" r="0" b="0"/>
          <a:pathLst>
            <a:path>
              <a:moveTo>
                <a:pt x="0" y="0"/>
              </a:moveTo>
              <a:lnTo>
                <a:pt x="0" y="200593"/>
              </a:lnTo>
              <a:lnTo>
                <a:pt x="1196161" y="200593"/>
              </a:lnTo>
              <a:lnTo>
                <a:pt x="1196161" y="305741"/>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94448AA-26F7-4055-ACB5-26046073F36A}">
      <dsp:nvSpPr>
        <dsp:cNvPr id="0" name=""/>
        <dsp:cNvSpPr/>
      </dsp:nvSpPr>
      <dsp:spPr>
        <a:xfrm>
          <a:off x="4843951" y="3078633"/>
          <a:ext cx="2747580" cy="305741"/>
        </a:xfrm>
        <a:custGeom>
          <a:avLst/>
          <a:gdLst/>
          <a:ahLst/>
          <a:cxnLst/>
          <a:rect l="0" t="0" r="0" b="0"/>
          <a:pathLst>
            <a:path>
              <a:moveTo>
                <a:pt x="0" y="0"/>
              </a:moveTo>
              <a:lnTo>
                <a:pt x="0" y="200593"/>
              </a:lnTo>
              <a:lnTo>
                <a:pt x="2747580" y="200593"/>
              </a:lnTo>
              <a:lnTo>
                <a:pt x="2747580" y="305741"/>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DB65C7-0C1F-4152-BE6D-9B6BC6038277}">
      <dsp:nvSpPr>
        <dsp:cNvPr id="0" name=""/>
        <dsp:cNvSpPr/>
      </dsp:nvSpPr>
      <dsp:spPr>
        <a:xfrm>
          <a:off x="3345453" y="3078633"/>
          <a:ext cx="1498497" cy="330102"/>
        </a:xfrm>
        <a:custGeom>
          <a:avLst/>
          <a:gdLst/>
          <a:ahLst/>
          <a:cxnLst/>
          <a:rect l="0" t="0" r="0" b="0"/>
          <a:pathLst>
            <a:path>
              <a:moveTo>
                <a:pt x="1498497" y="0"/>
              </a:moveTo>
              <a:lnTo>
                <a:pt x="1498497" y="224954"/>
              </a:lnTo>
              <a:lnTo>
                <a:pt x="0" y="224954"/>
              </a:lnTo>
              <a:lnTo>
                <a:pt x="0" y="330102"/>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1CD0F3-C2FF-41C5-9B35-F453CE60A8AD}">
      <dsp:nvSpPr>
        <dsp:cNvPr id="0" name=""/>
        <dsp:cNvSpPr/>
      </dsp:nvSpPr>
      <dsp:spPr>
        <a:xfrm>
          <a:off x="1958205" y="3078633"/>
          <a:ext cx="2885746" cy="330102"/>
        </a:xfrm>
        <a:custGeom>
          <a:avLst/>
          <a:gdLst/>
          <a:ahLst/>
          <a:cxnLst/>
          <a:rect l="0" t="0" r="0" b="0"/>
          <a:pathLst>
            <a:path>
              <a:moveTo>
                <a:pt x="2885746" y="0"/>
              </a:moveTo>
              <a:lnTo>
                <a:pt x="2885746" y="224954"/>
              </a:lnTo>
              <a:lnTo>
                <a:pt x="0" y="224954"/>
              </a:lnTo>
              <a:lnTo>
                <a:pt x="0" y="330102"/>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0A38241-E66D-4CA8-9405-88109634E613}">
      <dsp:nvSpPr>
        <dsp:cNvPr id="0" name=""/>
        <dsp:cNvSpPr/>
      </dsp:nvSpPr>
      <dsp:spPr>
        <a:xfrm>
          <a:off x="2707454" y="2027792"/>
          <a:ext cx="2136497" cy="330102"/>
        </a:xfrm>
        <a:custGeom>
          <a:avLst/>
          <a:gdLst/>
          <a:ahLst/>
          <a:cxnLst/>
          <a:rect l="0" t="0" r="0" b="0"/>
          <a:pathLst>
            <a:path>
              <a:moveTo>
                <a:pt x="0" y="0"/>
              </a:moveTo>
              <a:lnTo>
                <a:pt x="0" y="224954"/>
              </a:lnTo>
              <a:lnTo>
                <a:pt x="2136497" y="224954"/>
              </a:lnTo>
              <a:lnTo>
                <a:pt x="2136497" y="33010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28412C-2F4D-42F4-8AA3-5995AD4F868C}">
      <dsp:nvSpPr>
        <dsp:cNvPr id="0" name=""/>
        <dsp:cNvSpPr/>
      </dsp:nvSpPr>
      <dsp:spPr>
        <a:xfrm>
          <a:off x="525236" y="3078633"/>
          <a:ext cx="91440" cy="330102"/>
        </a:xfrm>
        <a:custGeom>
          <a:avLst/>
          <a:gdLst/>
          <a:ahLst/>
          <a:cxnLst/>
          <a:rect l="0" t="0" r="0" b="0"/>
          <a:pathLst>
            <a:path>
              <a:moveTo>
                <a:pt x="45720" y="0"/>
              </a:moveTo>
              <a:lnTo>
                <a:pt x="45720" y="330102"/>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83CE087-EF70-4894-A0C1-F2873A7743AB}">
      <dsp:nvSpPr>
        <dsp:cNvPr id="0" name=""/>
        <dsp:cNvSpPr/>
      </dsp:nvSpPr>
      <dsp:spPr>
        <a:xfrm>
          <a:off x="570956" y="2027792"/>
          <a:ext cx="2136497" cy="330102"/>
        </a:xfrm>
        <a:custGeom>
          <a:avLst/>
          <a:gdLst/>
          <a:ahLst/>
          <a:cxnLst/>
          <a:rect l="0" t="0" r="0" b="0"/>
          <a:pathLst>
            <a:path>
              <a:moveTo>
                <a:pt x="2136497" y="0"/>
              </a:moveTo>
              <a:lnTo>
                <a:pt x="2136497" y="224954"/>
              </a:lnTo>
              <a:lnTo>
                <a:pt x="0" y="224954"/>
              </a:lnTo>
              <a:lnTo>
                <a:pt x="0" y="33010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EC28E5B-EFBC-4E40-ABB1-AF94C71E8D73}">
      <dsp:nvSpPr>
        <dsp:cNvPr id="0" name=""/>
        <dsp:cNvSpPr/>
      </dsp:nvSpPr>
      <dsp:spPr>
        <a:xfrm>
          <a:off x="1739133" y="978584"/>
          <a:ext cx="1936641" cy="104920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5D216C6-8E45-4A7A-9D9D-843C99BAA28E}">
      <dsp:nvSpPr>
        <dsp:cNvPr id="0" name=""/>
        <dsp:cNvSpPr/>
      </dsp:nvSpPr>
      <dsp:spPr>
        <a:xfrm>
          <a:off x="1865246" y="1098392"/>
          <a:ext cx="1936641" cy="104920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CO" sz="2000" b="1" kern="1200"/>
            <a:t>Plan de Capacitación Profesoral</a:t>
          </a:r>
        </a:p>
      </dsp:txBody>
      <dsp:txXfrm>
        <a:off x="1895976" y="1129122"/>
        <a:ext cx="1875181" cy="987748"/>
      </dsp:txXfrm>
    </dsp:sp>
    <dsp:sp modelId="{60A02B2F-04F5-4292-B876-3027C7036B27}">
      <dsp:nvSpPr>
        <dsp:cNvPr id="0" name=""/>
        <dsp:cNvSpPr/>
      </dsp:nvSpPr>
      <dsp:spPr>
        <a:xfrm>
          <a:off x="3446" y="2357894"/>
          <a:ext cx="1135021" cy="72073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B3D962C-7FD5-445E-96FA-A6FF9879DDD8}">
      <dsp:nvSpPr>
        <dsp:cNvPr id="0" name=""/>
        <dsp:cNvSpPr/>
      </dsp:nvSpPr>
      <dsp:spPr>
        <a:xfrm>
          <a:off x="129559" y="2477702"/>
          <a:ext cx="1135021" cy="72073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b="1" kern="1200"/>
            <a:t>Formación profesoral</a:t>
          </a:r>
        </a:p>
      </dsp:txBody>
      <dsp:txXfrm>
        <a:off x="150669" y="2498812"/>
        <a:ext cx="1092801" cy="678518"/>
      </dsp:txXfrm>
    </dsp:sp>
    <dsp:sp modelId="{C995B454-93E3-4EBF-A5D8-57E03F9A4DE3}">
      <dsp:nvSpPr>
        <dsp:cNvPr id="0" name=""/>
        <dsp:cNvSpPr/>
      </dsp:nvSpPr>
      <dsp:spPr>
        <a:xfrm>
          <a:off x="3446" y="3408735"/>
          <a:ext cx="1135021" cy="96547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E21DA0E-4008-41BC-8A68-04CC37E81518}">
      <dsp:nvSpPr>
        <dsp:cNvPr id="0" name=""/>
        <dsp:cNvSpPr/>
      </dsp:nvSpPr>
      <dsp:spPr>
        <a:xfrm>
          <a:off x="129559" y="3528543"/>
          <a:ext cx="1135021" cy="96547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a:t>Formación académica posgradual</a:t>
          </a:r>
        </a:p>
      </dsp:txBody>
      <dsp:txXfrm>
        <a:off x="157837" y="3556821"/>
        <a:ext cx="1078465" cy="908923"/>
      </dsp:txXfrm>
    </dsp:sp>
    <dsp:sp modelId="{DDC31E2F-C90E-4581-903B-98E1ECFCA6AC}">
      <dsp:nvSpPr>
        <dsp:cNvPr id="0" name=""/>
        <dsp:cNvSpPr/>
      </dsp:nvSpPr>
      <dsp:spPr>
        <a:xfrm>
          <a:off x="4276440" y="2357894"/>
          <a:ext cx="1135021" cy="72073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9B1988-AB22-4D73-8DDB-0A4D1275E21D}">
      <dsp:nvSpPr>
        <dsp:cNvPr id="0" name=""/>
        <dsp:cNvSpPr/>
      </dsp:nvSpPr>
      <dsp:spPr>
        <a:xfrm>
          <a:off x="4402554" y="2477702"/>
          <a:ext cx="1135021" cy="72073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b="1" kern="1200"/>
            <a:t>Desarrollo Profesoral</a:t>
          </a:r>
        </a:p>
      </dsp:txBody>
      <dsp:txXfrm>
        <a:off x="4423664" y="2498812"/>
        <a:ext cx="1092801" cy="678518"/>
      </dsp:txXfrm>
    </dsp:sp>
    <dsp:sp modelId="{7721FB83-9342-4BFB-B948-C918830B6DF9}">
      <dsp:nvSpPr>
        <dsp:cNvPr id="0" name=""/>
        <dsp:cNvSpPr/>
      </dsp:nvSpPr>
      <dsp:spPr>
        <a:xfrm>
          <a:off x="1390694" y="3408735"/>
          <a:ext cx="1135021" cy="96547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378B0F0-398B-418E-96B4-484FE668CD63}">
      <dsp:nvSpPr>
        <dsp:cNvPr id="0" name=""/>
        <dsp:cNvSpPr/>
      </dsp:nvSpPr>
      <dsp:spPr>
        <a:xfrm>
          <a:off x="1516808" y="3528543"/>
          <a:ext cx="1135021" cy="96547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a:t>Formación en segundo idioma</a:t>
          </a:r>
        </a:p>
      </dsp:txBody>
      <dsp:txXfrm>
        <a:off x="1545086" y="3556821"/>
        <a:ext cx="1078465" cy="908923"/>
      </dsp:txXfrm>
    </dsp:sp>
    <dsp:sp modelId="{FAE8DE79-870A-4AD5-806A-65B47E64EF90}">
      <dsp:nvSpPr>
        <dsp:cNvPr id="0" name=""/>
        <dsp:cNvSpPr/>
      </dsp:nvSpPr>
      <dsp:spPr>
        <a:xfrm>
          <a:off x="2777943" y="3408735"/>
          <a:ext cx="1135021" cy="96547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589630-5DCD-4A90-96B4-F76B967B2E0E}">
      <dsp:nvSpPr>
        <dsp:cNvPr id="0" name=""/>
        <dsp:cNvSpPr/>
      </dsp:nvSpPr>
      <dsp:spPr>
        <a:xfrm>
          <a:off x="2904056" y="3528543"/>
          <a:ext cx="1135021" cy="96547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a:t>Formación en TIC</a:t>
          </a:r>
        </a:p>
      </dsp:txBody>
      <dsp:txXfrm>
        <a:off x="2932334" y="3556821"/>
        <a:ext cx="1078465" cy="908923"/>
      </dsp:txXfrm>
    </dsp:sp>
    <dsp:sp modelId="{1C82DF78-3B3F-4229-A713-869A74F1D56B}">
      <dsp:nvSpPr>
        <dsp:cNvPr id="0" name=""/>
        <dsp:cNvSpPr/>
      </dsp:nvSpPr>
      <dsp:spPr>
        <a:xfrm>
          <a:off x="6912772" y="3384374"/>
          <a:ext cx="1357519" cy="96547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55C465-2391-4556-A577-8EC86B8D6C43}">
      <dsp:nvSpPr>
        <dsp:cNvPr id="0" name=""/>
        <dsp:cNvSpPr/>
      </dsp:nvSpPr>
      <dsp:spPr>
        <a:xfrm>
          <a:off x="7038885" y="3504182"/>
          <a:ext cx="1357519" cy="96547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smtClean="0"/>
            <a:t>Fortalecimiento de la docencia</a:t>
          </a:r>
          <a:endParaRPr lang="es-CO" sz="1400" kern="1200" dirty="0"/>
        </a:p>
      </dsp:txBody>
      <dsp:txXfrm>
        <a:off x="7067163" y="3532460"/>
        <a:ext cx="1300963" cy="908923"/>
      </dsp:txXfrm>
    </dsp:sp>
    <dsp:sp modelId="{DC005977-4980-4995-8BE4-FF7524BFD79A}">
      <dsp:nvSpPr>
        <dsp:cNvPr id="0" name=""/>
        <dsp:cNvSpPr/>
      </dsp:nvSpPr>
      <dsp:spPr>
        <a:xfrm>
          <a:off x="5472602" y="3384374"/>
          <a:ext cx="1135021" cy="96547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C9118EE-36A1-4A5E-991D-32A08EA1797F}">
      <dsp:nvSpPr>
        <dsp:cNvPr id="0" name=""/>
        <dsp:cNvSpPr/>
      </dsp:nvSpPr>
      <dsp:spPr>
        <a:xfrm>
          <a:off x="5598716" y="3504182"/>
          <a:ext cx="1135021" cy="96547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a:t>Formación en cultura institucional tadeísta</a:t>
          </a:r>
        </a:p>
      </dsp:txBody>
      <dsp:txXfrm>
        <a:off x="5626994" y="3532460"/>
        <a:ext cx="1078465" cy="908923"/>
      </dsp:txXfrm>
    </dsp:sp>
    <dsp:sp modelId="{CFB3B858-10EF-495D-9260-0ED492EBA133}">
      <dsp:nvSpPr>
        <dsp:cNvPr id="0" name=""/>
        <dsp:cNvSpPr/>
      </dsp:nvSpPr>
      <dsp:spPr>
        <a:xfrm>
          <a:off x="4050355" y="3408584"/>
          <a:ext cx="1135021" cy="965479"/>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6B289DC-ADE8-49E8-9125-95D01B03FB3F}">
      <dsp:nvSpPr>
        <dsp:cNvPr id="0" name=""/>
        <dsp:cNvSpPr/>
      </dsp:nvSpPr>
      <dsp:spPr>
        <a:xfrm>
          <a:off x="4176468" y="3528392"/>
          <a:ext cx="1135021" cy="96547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CO" sz="1200" kern="1200" dirty="0"/>
            <a:t>Formación en procesos creativos de investigación y </a:t>
          </a:r>
          <a:r>
            <a:rPr lang="es-CO" sz="1100" kern="1200" dirty="0"/>
            <a:t>emprendimiento</a:t>
          </a:r>
          <a:endParaRPr lang="es-CO" sz="1200" kern="1200" dirty="0"/>
        </a:p>
      </dsp:txBody>
      <dsp:txXfrm>
        <a:off x="4204746" y="3556670"/>
        <a:ext cx="1078465" cy="9089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0E5FCC-036C-8443-9777-7B14B01C89B6}" type="datetimeFigureOut">
              <a:rPr lang="es-ES" smtClean="0"/>
              <a:pPr/>
              <a:t>10/02/14</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94D170-959B-F643-9628-A2B3322A5C28}" type="slidenum">
              <a:rPr lang="es-ES" smtClean="0"/>
              <a:pPr/>
              <a:t>‹Nr.›</a:t>
            </a:fld>
            <a:endParaRPr lang="es-ES"/>
          </a:p>
        </p:txBody>
      </p:sp>
    </p:spTree>
    <p:extLst>
      <p:ext uri="{BB962C8B-B14F-4D97-AF65-F5344CB8AC3E}">
        <p14:creationId xmlns:p14="http://schemas.microsoft.com/office/powerpoint/2010/main" val="2168028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2E8A4D-65A7-7B43-8B35-86CE231D80D7}" type="datetimeFigureOut">
              <a:rPr lang="es-ES" smtClean="0"/>
              <a:pPr/>
              <a:t>10/02/14</a:t>
            </a:fld>
            <a:endParaRPr lang="es-ES"/>
          </a:p>
        </p:txBody>
      </p:sp>
      <p:sp>
        <p:nvSpPr>
          <p:cNvPr id="4" name="Marcador de imagen de diapositiva 3"/>
          <p:cNvSpPr>
            <a:spLocks noGrp="1" noRot="1" noChangeAspect="1"/>
          </p:cNvSpPr>
          <p:nvPr>
            <p:ph type="sldImg" idx="2"/>
          </p:nvPr>
        </p:nvSpPr>
        <p:spPr>
          <a:xfrm>
            <a:off x="1089025" y="685800"/>
            <a:ext cx="46799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B4D780-179A-1F45-8502-8FD7902FC565}" type="slidenum">
              <a:rPr lang="es-ES" smtClean="0"/>
              <a:pPr/>
              <a:t>‹Nr.›</a:t>
            </a:fld>
            <a:endParaRPr lang="es-ES"/>
          </a:p>
        </p:txBody>
      </p:sp>
    </p:spTree>
    <p:extLst>
      <p:ext uri="{BB962C8B-B14F-4D97-AF65-F5344CB8AC3E}">
        <p14:creationId xmlns:p14="http://schemas.microsoft.com/office/powerpoint/2010/main" val="42666636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ZUL título">
    <p:spTree>
      <p:nvGrpSpPr>
        <p:cNvPr id="1" name=""/>
        <p:cNvGrpSpPr/>
        <p:nvPr/>
      </p:nvGrpSpPr>
      <p:grpSpPr>
        <a:xfrm>
          <a:off x="0" y="0"/>
          <a:ext cx="0" cy="0"/>
          <a:chOff x="0" y="0"/>
          <a:chExt cx="0" cy="0"/>
        </a:xfrm>
      </p:grpSpPr>
      <p:sp>
        <p:nvSpPr>
          <p:cNvPr id="9" name="Título 1"/>
          <p:cNvSpPr>
            <a:spLocks noGrp="1"/>
          </p:cNvSpPr>
          <p:nvPr>
            <p:ph type="ctrTitle"/>
          </p:nvPr>
        </p:nvSpPr>
        <p:spPr>
          <a:xfrm>
            <a:off x="702231" y="2130460"/>
            <a:ext cx="7958614" cy="1010543"/>
          </a:xfrm>
        </p:spPr>
        <p:txBody>
          <a:bodyPr/>
          <a:lstStyle/>
          <a:p>
            <a:r>
              <a:rPr lang="es-ES_tradnl" dirty="0" smtClean="0"/>
              <a:t>Clic para editar título</a:t>
            </a:r>
            <a:endParaRPr lang="es-ES_tradnl" dirty="0"/>
          </a:p>
        </p:txBody>
      </p:sp>
      <p:sp>
        <p:nvSpPr>
          <p:cNvPr id="10" name="Subtítulo 2"/>
          <p:cNvSpPr>
            <a:spLocks noGrp="1"/>
          </p:cNvSpPr>
          <p:nvPr>
            <p:ph type="subTitle" idx="1"/>
          </p:nvPr>
        </p:nvSpPr>
        <p:spPr>
          <a:xfrm>
            <a:off x="1386049" y="3173223"/>
            <a:ext cx="6554153" cy="615819"/>
          </a:xfrm>
        </p:spPr>
        <p:txBody>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AG grac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7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AMA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02231" y="2130460"/>
            <a:ext cx="7958614" cy="1010543"/>
          </a:xfrm>
        </p:spPr>
        <p:txBody>
          <a:bodyPr/>
          <a:lstStyle/>
          <a:p>
            <a:r>
              <a:rPr lang="es-ES_tradnl" dirty="0" smtClean="0"/>
              <a:t>Clic para editar título</a:t>
            </a:r>
            <a:endParaRPr lang="es-ES_tradnl" dirty="0"/>
          </a:p>
        </p:txBody>
      </p:sp>
      <p:sp>
        <p:nvSpPr>
          <p:cNvPr id="3" name="Subtítulo 2"/>
          <p:cNvSpPr>
            <a:spLocks noGrp="1"/>
          </p:cNvSpPr>
          <p:nvPr>
            <p:ph type="subTitle" idx="1"/>
          </p:nvPr>
        </p:nvSpPr>
        <p:spPr>
          <a:xfrm>
            <a:off x="1386049" y="3173223"/>
            <a:ext cx="6554153" cy="615819"/>
          </a:xfrm>
        </p:spPr>
        <p:txBody>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Tree>
    <p:extLst>
      <p:ext uri="{BB962C8B-B14F-4D97-AF65-F5344CB8AC3E}">
        <p14:creationId xmlns:p14="http://schemas.microsoft.com/office/powerpoint/2010/main" val="1685315210"/>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MAG 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68154" y="620688"/>
            <a:ext cx="8426768" cy="796950"/>
          </a:xfrm>
        </p:spPr>
        <p:txBody>
          <a:bodyPr/>
          <a:lstStyle/>
          <a:p>
            <a:r>
              <a:rPr lang="es-ES_tradnl" dirty="0" smtClean="0"/>
              <a:t>Clic para editar título</a:t>
            </a:r>
            <a:endParaRPr lang="es-ES_tradnl" dirty="0"/>
          </a:p>
        </p:txBody>
      </p:sp>
      <p:sp>
        <p:nvSpPr>
          <p:cNvPr id="3" name="Marcador de contenido 2"/>
          <p:cNvSpPr>
            <a:spLocks noGrp="1"/>
          </p:cNvSpPr>
          <p:nvPr>
            <p:ph idx="1"/>
          </p:nvPr>
        </p:nvSpPr>
        <p:spPr>
          <a:xfrm>
            <a:off x="468154" y="1600204"/>
            <a:ext cx="8426768" cy="4205063"/>
          </a:xfrm>
        </p:spPr>
        <p:txBody>
          <a:bodyPr/>
          <a:lstStyle>
            <a:lvl1pPr>
              <a:defRPr sz="2500" b="0" i="0">
                <a:latin typeface="+mn-lt"/>
                <a:cs typeface="Sentinel Book"/>
              </a:defRPr>
            </a:lvl1pPr>
            <a:lvl2pPr>
              <a:defRPr sz="2400" b="0" i="0">
                <a:latin typeface="+mn-lt"/>
                <a:cs typeface="Sentinel Book"/>
              </a:defRPr>
            </a:lvl2pPr>
            <a:lvl3pPr>
              <a:defRPr sz="2000" b="0" i="0">
                <a:latin typeface="+mn-lt"/>
                <a:cs typeface="Sentinel Book"/>
              </a:defRPr>
            </a:lvl3pPr>
            <a:lvl4pPr>
              <a:defRPr sz="1800" b="0" i="0">
                <a:latin typeface="+mn-lt"/>
                <a:cs typeface="Sentinel Book"/>
              </a:defRPr>
            </a:lvl4pPr>
            <a:lvl5pPr>
              <a:defRPr sz="1600" b="0" i="0">
                <a:latin typeface="+mn-lt"/>
                <a:cs typeface="Sentinel Book"/>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extLst>
      <p:ext uri="{BB962C8B-B14F-4D97-AF65-F5344CB8AC3E}">
        <p14:creationId xmlns:p14="http://schemas.microsoft.com/office/powerpoint/2010/main" val="2830736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AMA 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68154" y="620688"/>
            <a:ext cx="8426768" cy="796950"/>
          </a:xfrm>
        </p:spPr>
        <p:txBody>
          <a:bodyPr/>
          <a:lstStyle/>
          <a:p>
            <a:r>
              <a:rPr lang="es-ES_tradnl" dirty="0" smtClean="0"/>
              <a:t>Clic para editar título</a:t>
            </a:r>
            <a:endParaRPr lang="es-ES_tradnl" dirty="0"/>
          </a:p>
        </p:txBody>
      </p:sp>
      <p:sp>
        <p:nvSpPr>
          <p:cNvPr id="3" name="Marcador de contenido 2"/>
          <p:cNvSpPr>
            <a:spLocks noGrp="1"/>
          </p:cNvSpPr>
          <p:nvPr>
            <p:ph sz="half" idx="1"/>
          </p:nvPr>
        </p:nvSpPr>
        <p:spPr>
          <a:xfrm>
            <a:off x="468154" y="1600201"/>
            <a:ext cx="4135358" cy="4349080"/>
          </a:xfrm>
        </p:spPr>
        <p:txBody>
          <a:bodyPr/>
          <a:lstStyle>
            <a:lvl1pPr>
              <a:defRPr sz="2800" b="0" i="0">
                <a:latin typeface="Sentinel Book"/>
                <a:cs typeface="Sentinel Book"/>
              </a:defRPr>
            </a:lvl1pPr>
            <a:lvl2pPr>
              <a:defRPr sz="2400" b="0" i="0">
                <a:latin typeface="Sentinel Book"/>
                <a:cs typeface="Sentinel Book"/>
              </a:defRPr>
            </a:lvl2pPr>
            <a:lvl3pPr>
              <a:defRPr sz="2000" b="0" i="0">
                <a:latin typeface="Sentinel Book"/>
                <a:cs typeface="Sentinel Book"/>
              </a:defRPr>
            </a:lvl3pPr>
            <a:lvl4pPr>
              <a:defRPr sz="1800" b="0" i="0">
                <a:latin typeface="Sentinel Book"/>
                <a:cs typeface="Sentinel Book"/>
              </a:defRPr>
            </a:lvl4pPr>
            <a:lvl5pPr>
              <a:defRPr sz="1800" b="0" i="0">
                <a:latin typeface="Sentinel Book"/>
                <a:cs typeface="Sentinel Book"/>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contenido 3"/>
          <p:cNvSpPr>
            <a:spLocks noGrp="1"/>
          </p:cNvSpPr>
          <p:nvPr>
            <p:ph sz="half" idx="2"/>
          </p:nvPr>
        </p:nvSpPr>
        <p:spPr>
          <a:xfrm>
            <a:off x="4759563" y="1600200"/>
            <a:ext cx="4135358" cy="4349081"/>
          </a:xfrm>
        </p:spPr>
        <p:txBody>
          <a:bodyPr/>
          <a:lstStyle>
            <a:lvl1pPr>
              <a:defRPr sz="2800" b="0" i="0">
                <a:latin typeface="Sentinel Book"/>
                <a:cs typeface="Sentinel Book"/>
              </a:defRPr>
            </a:lvl1pPr>
            <a:lvl2pPr>
              <a:defRPr sz="2400" b="0" i="0">
                <a:latin typeface="Sentinel Book"/>
                <a:cs typeface="Sentinel Book"/>
              </a:defRPr>
            </a:lvl2pPr>
            <a:lvl3pPr>
              <a:defRPr sz="2000" b="0" i="0">
                <a:latin typeface="Sentinel Book"/>
                <a:cs typeface="Sentinel Book"/>
              </a:defRPr>
            </a:lvl3pPr>
            <a:lvl4pPr>
              <a:defRPr sz="1800" b="0" i="0">
                <a:latin typeface="Sentinel Book"/>
                <a:cs typeface="Sentinel Book"/>
              </a:defRPr>
            </a:lvl4pPr>
            <a:lvl5pPr>
              <a:defRPr sz="1800" b="0" i="0">
                <a:latin typeface="Sentinel Book"/>
                <a:cs typeface="Sentinel Book"/>
              </a:defRPr>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extLst>
      <p:ext uri="{BB962C8B-B14F-4D97-AF65-F5344CB8AC3E}">
        <p14:creationId xmlns:p14="http://schemas.microsoft.com/office/powerpoint/2010/main" val="2964983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MA sólo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Tree>
    <p:extLst>
      <p:ext uri="{BB962C8B-B14F-4D97-AF65-F5344CB8AC3E}">
        <p14:creationId xmlns:p14="http://schemas.microsoft.com/office/powerpoint/2010/main" val="2238521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AMA grac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757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6958050" y="6423586"/>
            <a:ext cx="2184718" cy="365125"/>
          </a:xfrm>
          <a:prstGeom prst="rect">
            <a:avLst/>
          </a:prstGeom>
        </p:spPr>
        <p:txBody>
          <a:bodyPr/>
          <a:lstStyle/>
          <a:p>
            <a:fld id="{D728701E-CAF4-4159-9B3E-41C86DFFA30D}" type="datetimeFigureOut">
              <a:rPr lang="en-US" smtClean="0"/>
              <a:t>10/02/14</a:t>
            </a:fld>
            <a:endParaRPr lang="en-US"/>
          </a:p>
        </p:txBody>
      </p:sp>
      <p:sp>
        <p:nvSpPr>
          <p:cNvPr id="5" name="Footer Placeholder 4"/>
          <p:cNvSpPr>
            <a:spLocks noGrp="1"/>
          </p:cNvSpPr>
          <p:nvPr>
            <p:ph type="ftr" sz="quarter" idx="11"/>
          </p:nvPr>
        </p:nvSpPr>
        <p:spPr>
          <a:xfrm>
            <a:off x="206539" y="6423586"/>
            <a:ext cx="6269588"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04793" y="242235"/>
            <a:ext cx="567312" cy="365125"/>
          </a:xfrm>
          <a:prstGeom prst="rect">
            <a:avLst/>
          </a:prstGeom>
        </p:spPr>
        <p:txBody>
          <a:bodyPr/>
          <a:lstStyle/>
          <a:p>
            <a:fld id="{162F1D00-BD13-4404-86B0-79703945A0A7}" type="slidenum">
              <a:rPr lang="en-US" smtClean="0"/>
              <a:t>‹Nr.›</a:t>
            </a:fld>
            <a:endParaRPr lang="en-US"/>
          </a:p>
        </p:txBody>
      </p:sp>
    </p:spTree>
    <p:extLst>
      <p:ext uri="{BB962C8B-B14F-4D97-AF65-F5344CB8AC3E}">
        <p14:creationId xmlns:p14="http://schemas.microsoft.com/office/powerpoint/2010/main" val="128792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ZUL 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68154" y="620688"/>
            <a:ext cx="8426768" cy="796950"/>
          </a:xfrm>
        </p:spPr>
        <p:txBody>
          <a:bodyPr/>
          <a:lstStyle/>
          <a:p>
            <a:r>
              <a:rPr lang="es-ES_tradnl" dirty="0" smtClean="0"/>
              <a:t>Clic para editar título</a:t>
            </a:r>
            <a:endParaRPr lang="es-ES_tradnl" dirty="0"/>
          </a:p>
        </p:txBody>
      </p:sp>
      <p:sp>
        <p:nvSpPr>
          <p:cNvPr id="3" name="Marcador de contenido 2"/>
          <p:cNvSpPr>
            <a:spLocks noGrp="1"/>
          </p:cNvSpPr>
          <p:nvPr>
            <p:ph idx="1"/>
          </p:nvPr>
        </p:nvSpPr>
        <p:spPr>
          <a:xfrm>
            <a:off x="468154" y="1600204"/>
            <a:ext cx="8426768" cy="4205063"/>
          </a:xfrm>
        </p:spPr>
        <p:txBody>
          <a:bodyPr/>
          <a:lstStyle>
            <a:lvl1pPr>
              <a:defRPr sz="2500" b="0" i="0">
                <a:latin typeface="+mn-lt"/>
                <a:cs typeface="Sentinel Book"/>
              </a:defRPr>
            </a:lvl1pPr>
            <a:lvl2pPr>
              <a:defRPr sz="2400" b="0" i="0">
                <a:latin typeface="+mn-lt"/>
                <a:cs typeface="Sentinel Book"/>
              </a:defRPr>
            </a:lvl2pPr>
            <a:lvl3pPr>
              <a:defRPr sz="2000" b="0" i="0">
                <a:latin typeface="+mn-lt"/>
                <a:cs typeface="Sentinel Book"/>
              </a:defRPr>
            </a:lvl3pPr>
            <a:lvl4pPr>
              <a:defRPr sz="1800" b="0" i="0">
                <a:latin typeface="+mn-lt"/>
                <a:cs typeface="Sentinel Book"/>
              </a:defRPr>
            </a:lvl4pPr>
            <a:lvl5pPr>
              <a:defRPr sz="1600" b="0" i="0">
                <a:latin typeface="+mn-lt"/>
                <a:cs typeface="Sentinel Book"/>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AZUL 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68154" y="620688"/>
            <a:ext cx="8426768" cy="796950"/>
          </a:xfrm>
        </p:spPr>
        <p:txBody>
          <a:bodyPr/>
          <a:lstStyle/>
          <a:p>
            <a:r>
              <a:rPr lang="es-ES_tradnl" dirty="0" smtClean="0"/>
              <a:t>Clic para editar título</a:t>
            </a:r>
            <a:endParaRPr lang="es-ES_tradnl" dirty="0"/>
          </a:p>
        </p:txBody>
      </p:sp>
      <p:sp>
        <p:nvSpPr>
          <p:cNvPr id="3" name="Marcador de contenido 2"/>
          <p:cNvSpPr>
            <a:spLocks noGrp="1"/>
          </p:cNvSpPr>
          <p:nvPr>
            <p:ph sz="half" idx="1"/>
          </p:nvPr>
        </p:nvSpPr>
        <p:spPr>
          <a:xfrm>
            <a:off x="468154" y="1600201"/>
            <a:ext cx="4135358" cy="4349080"/>
          </a:xfrm>
        </p:spPr>
        <p:txBody>
          <a:bodyPr>
            <a:normAutofit/>
          </a:bodyPr>
          <a:lstStyle>
            <a:lvl1pPr>
              <a:defRPr sz="2800" b="0" i="0">
                <a:latin typeface="+mn-lt"/>
                <a:cs typeface="Sentinel Book"/>
              </a:defRPr>
            </a:lvl1pPr>
            <a:lvl2pPr>
              <a:defRPr sz="2400" b="0" i="0">
                <a:latin typeface="+mn-lt"/>
                <a:cs typeface="Sentinel Book"/>
              </a:defRPr>
            </a:lvl2pPr>
            <a:lvl3pPr>
              <a:defRPr sz="2000" b="0" i="0">
                <a:latin typeface="+mn-lt"/>
                <a:cs typeface="Sentinel Book"/>
              </a:defRPr>
            </a:lvl3pPr>
            <a:lvl4pPr>
              <a:defRPr sz="1800" b="0" i="0">
                <a:latin typeface="+mn-lt"/>
                <a:cs typeface="Sentinel Book"/>
              </a:defRPr>
            </a:lvl4pPr>
            <a:lvl5pPr>
              <a:defRPr sz="1800" b="0" i="0">
                <a:latin typeface="+mn-lt"/>
                <a:cs typeface="Sentinel Book"/>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contenido 3"/>
          <p:cNvSpPr>
            <a:spLocks noGrp="1"/>
          </p:cNvSpPr>
          <p:nvPr>
            <p:ph sz="half" idx="2"/>
          </p:nvPr>
        </p:nvSpPr>
        <p:spPr>
          <a:xfrm>
            <a:off x="4759563" y="1600200"/>
            <a:ext cx="4135358" cy="4349081"/>
          </a:xfrm>
        </p:spPr>
        <p:txBody>
          <a:bodyPr>
            <a:normAutofit/>
          </a:bodyPr>
          <a:lstStyle>
            <a:lvl1pPr>
              <a:defRPr sz="2800" b="0" i="0">
                <a:latin typeface="+mn-lt"/>
                <a:cs typeface="Sentinel Book"/>
              </a:defRPr>
            </a:lvl1pPr>
            <a:lvl2pPr>
              <a:defRPr sz="2400" b="0" i="0">
                <a:latin typeface="+mn-lt"/>
                <a:cs typeface="Sentinel Book"/>
              </a:defRPr>
            </a:lvl2pPr>
            <a:lvl3pPr>
              <a:defRPr sz="2000" b="0" i="0">
                <a:latin typeface="+mn-lt"/>
                <a:cs typeface="Sentinel Book"/>
              </a:defRPr>
            </a:lvl3pPr>
            <a:lvl4pPr>
              <a:defRPr sz="1800" b="0" i="0">
                <a:latin typeface="+mn-lt"/>
                <a:cs typeface="Sentinel Book"/>
              </a:defRPr>
            </a:lvl4pPr>
            <a:lvl5pPr>
              <a:defRPr sz="1800" b="0" i="0">
                <a:latin typeface="+mn-lt"/>
                <a:cs typeface="Sentinel Book"/>
              </a:defRPr>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zul sólo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AZUL gracias">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AG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02231" y="2130460"/>
            <a:ext cx="7958614" cy="1010543"/>
          </a:xfrm>
        </p:spPr>
        <p:txBody>
          <a:bodyPr/>
          <a:lstStyle/>
          <a:p>
            <a:r>
              <a:rPr lang="es-ES_tradnl" dirty="0" smtClean="0"/>
              <a:t>Clic para editar título</a:t>
            </a:r>
            <a:endParaRPr lang="es-ES_tradnl" dirty="0"/>
          </a:p>
        </p:txBody>
      </p:sp>
      <p:sp>
        <p:nvSpPr>
          <p:cNvPr id="3" name="Subtítulo 2"/>
          <p:cNvSpPr>
            <a:spLocks noGrp="1"/>
          </p:cNvSpPr>
          <p:nvPr>
            <p:ph type="subTitle" idx="1"/>
          </p:nvPr>
        </p:nvSpPr>
        <p:spPr>
          <a:xfrm>
            <a:off x="1386049" y="3173223"/>
            <a:ext cx="6554153" cy="615819"/>
          </a:xfrm>
        </p:spPr>
        <p:txBody>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_tradnl" dirty="0"/>
          </a:p>
        </p:txBody>
      </p:sp>
    </p:spTree>
    <p:extLst>
      <p:ext uri="{BB962C8B-B14F-4D97-AF65-F5344CB8AC3E}">
        <p14:creationId xmlns:p14="http://schemas.microsoft.com/office/powerpoint/2010/main" val="293769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G 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68154" y="620688"/>
            <a:ext cx="8426768" cy="796950"/>
          </a:xfrm>
        </p:spPr>
        <p:txBody>
          <a:bodyPr/>
          <a:lstStyle/>
          <a:p>
            <a:r>
              <a:rPr lang="es-ES_tradnl" dirty="0" smtClean="0"/>
              <a:t>Clic para editar título</a:t>
            </a:r>
            <a:endParaRPr lang="es-ES_tradnl" dirty="0"/>
          </a:p>
        </p:txBody>
      </p:sp>
      <p:sp>
        <p:nvSpPr>
          <p:cNvPr id="3" name="Marcador de contenido 2"/>
          <p:cNvSpPr>
            <a:spLocks noGrp="1"/>
          </p:cNvSpPr>
          <p:nvPr>
            <p:ph idx="1"/>
          </p:nvPr>
        </p:nvSpPr>
        <p:spPr>
          <a:xfrm>
            <a:off x="468154" y="1600204"/>
            <a:ext cx="8426768" cy="4205063"/>
          </a:xfrm>
        </p:spPr>
        <p:txBody>
          <a:bodyPr/>
          <a:lstStyle>
            <a:lvl1pPr>
              <a:defRPr sz="2500" b="0" i="0">
                <a:latin typeface="+mn-lt"/>
                <a:cs typeface="Sentinel Book"/>
              </a:defRPr>
            </a:lvl1pPr>
            <a:lvl2pPr>
              <a:defRPr sz="2400" b="0" i="0">
                <a:latin typeface="+mn-lt"/>
                <a:cs typeface="Sentinel Book"/>
              </a:defRPr>
            </a:lvl2pPr>
            <a:lvl3pPr>
              <a:defRPr sz="2000" b="0" i="0">
                <a:latin typeface="+mn-lt"/>
                <a:cs typeface="Sentinel Book"/>
              </a:defRPr>
            </a:lvl3pPr>
            <a:lvl4pPr>
              <a:defRPr sz="1800" b="0" i="0">
                <a:latin typeface="+mn-lt"/>
                <a:cs typeface="Sentinel Book"/>
              </a:defRPr>
            </a:lvl4pPr>
            <a:lvl5pPr>
              <a:defRPr sz="1600" b="0" i="0">
                <a:latin typeface="+mn-lt"/>
                <a:cs typeface="Sentinel Book"/>
              </a:defRPr>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extLst>
      <p:ext uri="{BB962C8B-B14F-4D97-AF65-F5344CB8AC3E}">
        <p14:creationId xmlns:p14="http://schemas.microsoft.com/office/powerpoint/2010/main" val="74306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MAG 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68154" y="620688"/>
            <a:ext cx="8426768" cy="796950"/>
          </a:xfrm>
        </p:spPr>
        <p:txBody>
          <a:bodyPr/>
          <a:lstStyle/>
          <a:p>
            <a:r>
              <a:rPr lang="es-ES_tradnl" dirty="0" smtClean="0"/>
              <a:t>Clic para editar título</a:t>
            </a:r>
            <a:endParaRPr lang="es-ES_tradnl" dirty="0"/>
          </a:p>
        </p:txBody>
      </p:sp>
      <p:sp>
        <p:nvSpPr>
          <p:cNvPr id="3" name="Marcador de contenido 2"/>
          <p:cNvSpPr>
            <a:spLocks noGrp="1"/>
          </p:cNvSpPr>
          <p:nvPr>
            <p:ph sz="half" idx="1"/>
          </p:nvPr>
        </p:nvSpPr>
        <p:spPr>
          <a:xfrm>
            <a:off x="468154" y="1600201"/>
            <a:ext cx="4135358" cy="4349080"/>
          </a:xfrm>
        </p:spPr>
        <p:txBody>
          <a:bodyPr/>
          <a:lstStyle>
            <a:lvl1pPr>
              <a:defRPr sz="2800" b="0" i="0">
                <a:latin typeface="Sentinel Book"/>
                <a:cs typeface="Sentinel Book"/>
              </a:defRPr>
            </a:lvl1pPr>
            <a:lvl2pPr>
              <a:defRPr sz="2400" b="0" i="0">
                <a:latin typeface="Sentinel Book"/>
                <a:cs typeface="Sentinel Book"/>
              </a:defRPr>
            </a:lvl2pPr>
            <a:lvl3pPr>
              <a:defRPr sz="2000" b="0" i="0">
                <a:latin typeface="Sentinel Book"/>
                <a:cs typeface="Sentinel Book"/>
              </a:defRPr>
            </a:lvl3pPr>
            <a:lvl4pPr>
              <a:defRPr sz="1800" b="0" i="0">
                <a:latin typeface="Sentinel Book"/>
                <a:cs typeface="Sentinel Book"/>
              </a:defRPr>
            </a:lvl4pPr>
            <a:lvl5pPr>
              <a:defRPr sz="1800" b="0" i="0">
                <a:latin typeface="Sentinel Book"/>
                <a:cs typeface="Sentinel Book"/>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contenido 3"/>
          <p:cNvSpPr>
            <a:spLocks noGrp="1"/>
          </p:cNvSpPr>
          <p:nvPr>
            <p:ph sz="half" idx="2"/>
          </p:nvPr>
        </p:nvSpPr>
        <p:spPr>
          <a:xfrm>
            <a:off x="4759563" y="1600200"/>
            <a:ext cx="4135358" cy="4349081"/>
          </a:xfrm>
        </p:spPr>
        <p:txBody>
          <a:bodyPr/>
          <a:lstStyle>
            <a:lvl1pPr>
              <a:defRPr sz="2800" b="0" i="0">
                <a:latin typeface="Sentinel Book"/>
                <a:cs typeface="Sentinel Book"/>
              </a:defRPr>
            </a:lvl1pPr>
            <a:lvl2pPr>
              <a:defRPr sz="2400" b="0" i="0">
                <a:latin typeface="Sentinel Book"/>
                <a:cs typeface="Sentinel Book"/>
              </a:defRPr>
            </a:lvl2pPr>
            <a:lvl3pPr>
              <a:defRPr sz="2000" b="0" i="0">
                <a:latin typeface="Sentinel Book"/>
                <a:cs typeface="Sentinel Book"/>
              </a:defRPr>
            </a:lvl3pPr>
            <a:lvl4pPr>
              <a:defRPr sz="1800" b="0" i="0">
                <a:latin typeface="Sentinel Book"/>
                <a:cs typeface="Sentinel Book"/>
              </a:defRPr>
            </a:lvl4pPr>
            <a:lvl5pPr>
              <a:defRPr sz="1800" b="0" i="0">
                <a:latin typeface="Sentinel Book"/>
                <a:cs typeface="Sentinel Book"/>
              </a:defRPr>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extLst>
      <p:ext uri="{BB962C8B-B14F-4D97-AF65-F5344CB8AC3E}">
        <p14:creationId xmlns:p14="http://schemas.microsoft.com/office/powerpoint/2010/main" val="193441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AG sólo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Tree>
    <p:extLst>
      <p:ext uri="{BB962C8B-B14F-4D97-AF65-F5344CB8AC3E}">
        <p14:creationId xmlns:p14="http://schemas.microsoft.com/office/powerpoint/2010/main" val="41928677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68154" y="620688"/>
            <a:ext cx="8426768" cy="720080"/>
          </a:xfrm>
          <a:prstGeom prst="rect">
            <a:avLst/>
          </a:prstGeom>
        </p:spPr>
        <p:txBody>
          <a:bodyPr vert="horz" lIns="91440" tIns="45720" rIns="91440" bIns="45720" rtlCol="0" anchor="ctr">
            <a:normAutofit/>
          </a:bodyPr>
          <a:lstStyle/>
          <a:p>
            <a:r>
              <a:rPr lang="es-ES_tradnl" dirty="0" smtClean="0"/>
              <a:t>Clic para editar título</a:t>
            </a:r>
            <a:endParaRPr lang="es-ES_tradnl" dirty="0"/>
          </a:p>
        </p:txBody>
      </p:sp>
      <p:sp>
        <p:nvSpPr>
          <p:cNvPr id="3" name="Marcador de texto 2"/>
          <p:cNvSpPr>
            <a:spLocks noGrp="1"/>
          </p:cNvSpPr>
          <p:nvPr>
            <p:ph type="body" idx="1"/>
          </p:nvPr>
        </p:nvSpPr>
        <p:spPr>
          <a:xfrm>
            <a:off x="468154" y="1484784"/>
            <a:ext cx="8426768" cy="4464497"/>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7" r:id="rId16"/>
  </p:sldLayoutIdLst>
  <p:txStyles>
    <p:titleStyle>
      <a:lvl1pPr algn="ctr" defTabSz="457200" rtl="0" eaLnBrk="1" latinLnBrk="0" hangingPunct="1">
        <a:spcBef>
          <a:spcPct val="0"/>
        </a:spcBef>
        <a:buNone/>
        <a:defRPr sz="4000" b="1" kern="1200">
          <a:solidFill>
            <a:schemeClr val="tx2"/>
          </a:solidFill>
          <a:latin typeface="+mn-lt"/>
          <a:ea typeface="+mj-ea"/>
          <a:cs typeface="+mj-cs"/>
        </a:defRPr>
      </a:lvl1pPr>
    </p:titleStyle>
    <p:bodyStyle>
      <a:lvl1pPr marL="177800" indent="-177800" algn="l" defTabSz="457200" rtl="0" eaLnBrk="1" latinLnBrk="0" hangingPunct="1">
        <a:spcBef>
          <a:spcPct val="20000"/>
        </a:spcBef>
        <a:buFont typeface="Arial"/>
        <a:buChar char="•"/>
        <a:defRPr sz="3200" b="0" i="0" kern="1200">
          <a:solidFill>
            <a:schemeClr val="tx1"/>
          </a:solidFill>
          <a:latin typeface="+mn-lt"/>
          <a:ea typeface="+mn-ea"/>
          <a:cs typeface="Sentinel Book"/>
        </a:defRPr>
      </a:lvl1pPr>
      <a:lvl2pPr marL="531813" indent="-354013" algn="l" defTabSz="457200" rtl="0" eaLnBrk="1" latinLnBrk="0" hangingPunct="1">
        <a:spcBef>
          <a:spcPct val="20000"/>
        </a:spcBef>
        <a:buFont typeface="Arial"/>
        <a:buChar char="–"/>
        <a:defRPr sz="2800" b="0" i="0" kern="1200">
          <a:solidFill>
            <a:schemeClr val="tx1"/>
          </a:solidFill>
          <a:latin typeface="+mn-lt"/>
          <a:ea typeface="+mn-ea"/>
          <a:cs typeface="Sentinel Book"/>
        </a:defRPr>
      </a:lvl2pPr>
      <a:lvl3pPr marL="804863" indent="-273050" algn="l" defTabSz="457200" rtl="0" eaLnBrk="1" latinLnBrk="0" hangingPunct="1">
        <a:spcBef>
          <a:spcPct val="20000"/>
        </a:spcBef>
        <a:buFont typeface="Arial"/>
        <a:buChar char="•"/>
        <a:defRPr sz="2400" b="0" i="0" kern="1200">
          <a:solidFill>
            <a:schemeClr val="tx1"/>
          </a:solidFill>
          <a:latin typeface="+mn-lt"/>
          <a:ea typeface="+mn-ea"/>
          <a:cs typeface="Sentinel Book"/>
        </a:defRPr>
      </a:lvl3pPr>
      <a:lvl4pPr marL="1077913" indent="-273050" algn="l" defTabSz="457200" rtl="0" eaLnBrk="1" latinLnBrk="0" hangingPunct="1">
        <a:spcBef>
          <a:spcPct val="20000"/>
        </a:spcBef>
        <a:buFont typeface="Arial"/>
        <a:buChar char="–"/>
        <a:defRPr sz="2000" b="0" i="0" kern="1200">
          <a:solidFill>
            <a:schemeClr val="tx1"/>
          </a:solidFill>
          <a:latin typeface="+mn-lt"/>
          <a:ea typeface="+mn-ea"/>
          <a:cs typeface="Sentinel Book"/>
        </a:defRPr>
      </a:lvl4pPr>
      <a:lvl5pPr marL="1255713" indent="-177800" algn="l" defTabSz="457200" rtl="0" eaLnBrk="1" latinLnBrk="0" hangingPunct="1">
        <a:spcBef>
          <a:spcPct val="20000"/>
        </a:spcBef>
        <a:buFont typeface="Arial"/>
        <a:buChar char="»"/>
        <a:defRPr sz="2000" b="0" i="0" kern="1200">
          <a:solidFill>
            <a:schemeClr val="tx1"/>
          </a:solidFill>
          <a:latin typeface="+mn-lt"/>
          <a:ea typeface="+mn-ea"/>
          <a:cs typeface="Sentinel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microsoft.com/office/2007/relationships/hdphoto" Target="../media/hdphoto4.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package" Target="../embeddings/Documento_de_Microsoft_Word1.docx"/><Relationship Id="rId4"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microsoft.com/office/2007/relationships/hdphoto" Target="../media/hdphoto5.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 Id="rId3" Type="http://schemas.openxmlformats.org/officeDocument/2006/relationships/image" Target="../media/image19.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8.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7707267780_881216ca22_b.jpg"/>
          <p:cNvPicPr>
            <a:picLocks noChangeAspect="1"/>
          </p:cNvPicPr>
          <p:nvPr/>
        </p:nvPicPr>
        <p:blipFill>
          <a:blip r:embed="rId2">
            <a:extLst>
              <a:ext uri="{BEBA8EAE-BF5A-486C-A8C5-ECC9F3942E4B}">
                <a14:imgProps xmlns:a14="http://schemas.microsoft.com/office/drawing/2010/main">
                  <a14:imgLayer r:embed="rId3">
                    <a14:imgEffect>
                      <a14:brightnessContrast bright="-39000" contrast="-26000"/>
                    </a14:imgEffect>
                  </a14:imgLayer>
                </a14:imgProps>
              </a:ext>
              <a:ext uri="{28A0092B-C50C-407E-A947-70E740481C1C}">
                <a14:useLocalDpi xmlns:a14="http://schemas.microsoft.com/office/drawing/2010/main" val="0"/>
              </a:ext>
            </a:extLst>
          </a:blip>
          <a:stretch>
            <a:fillRect/>
          </a:stretch>
        </p:blipFill>
        <p:spPr>
          <a:xfrm>
            <a:off x="0" y="-268387"/>
            <a:ext cx="9363075" cy="6217667"/>
          </a:xfrm>
          <a:prstGeom prst="rect">
            <a:avLst/>
          </a:prstGeom>
        </p:spPr>
      </p:pic>
      <p:sp>
        <p:nvSpPr>
          <p:cNvPr id="8" name="Título 1"/>
          <p:cNvSpPr>
            <a:spLocks noGrp="1"/>
          </p:cNvSpPr>
          <p:nvPr>
            <p:ph type="ctrTitle"/>
          </p:nvPr>
        </p:nvSpPr>
        <p:spPr>
          <a:xfrm>
            <a:off x="702231" y="1410377"/>
            <a:ext cx="7958614" cy="1010543"/>
          </a:xfrm>
        </p:spPr>
        <p:txBody>
          <a:bodyPr>
            <a:normAutofit/>
          </a:bodyPr>
          <a:lstStyle/>
          <a:p>
            <a:r>
              <a:rPr lang="es-ES" dirty="0" smtClean="0">
                <a:solidFill>
                  <a:srgbClr val="FFFFFF"/>
                </a:solidFill>
              </a:rPr>
              <a:t>Plan de </a:t>
            </a:r>
            <a:r>
              <a:rPr lang="es-ES" dirty="0">
                <a:solidFill>
                  <a:srgbClr val="FFFFFF"/>
                </a:solidFill>
              </a:rPr>
              <a:t>c</a:t>
            </a:r>
            <a:r>
              <a:rPr lang="es-ES" dirty="0" smtClean="0">
                <a:solidFill>
                  <a:srgbClr val="FFFFFF"/>
                </a:solidFill>
              </a:rPr>
              <a:t>apacitaci</a:t>
            </a:r>
            <a:r>
              <a:rPr lang="es-ES" dirty="0" smtClean="0">
                <a:solidFill>
                  <a:srgbClr val="FFFFFF"/>
                </a:solidFill>
              </a:rPr>
              <a:t>ón profesoral</a:t>
            </a:r>
            <a:endParaRPr lang="es-ES" dirty="0">
              <a:solidFill>
                <a:srgbClr val="FFFFFF"/>
              </a:solidFill>
            </a:endParaRPr>
          </a:p>
        </p:txBody>
      </p:sp>
      <p:sp>
        <p:nvSpPr>
          <p:cNvPr id="11" name="CuadroTexto 10"/>
          <p:cNvSpPr txBox="1"/>
          <p:nvPr/>
        </p:nvSpPr>
        <p:spPr>
          <a:xfrm>
            <a:off x="5833665" y="5733256"/>
            <a:ext cx="3640530" cy="215444"/>
          </a:xfrm>
          <a:prstGeom prst="rect">
            <a:avLst/>
          </a:prstGeom>
          <a:noFill/>
        </p:spPr>
        <p:txBody>
          <a:bodyPr wrap="square" rtlCol="0">
            <a:spAutoFit/>
          </a:bodyPr>
          <a:lstStyle/>
          <a:p>
            <a:r>
              <a:rPr lang="es-ES" sz="800" dirty="0" smtClean="0">
                <a:solidFill>
                  <a:srgbClr val="FFFFFF"/>
                </a:solidFill>
              </a:rPr>
              <a:t>Conferencia Brunner.  </a:t>
            </a:r>
            <a:r>
              <a:rPr lang="es-ES" sz="800" dirty="0" err="1" smtClean="0">
                <a:solidFill>
                  <a:srgbClr val="FFFFFF"/>
                </a:solidFill>
              </a:rPr>
              <a:t>Hemiciiclo</a:t>
            </a:r>
            <a:r>
              <a:rPr lang="es-ES" sz="800" dirty="0" smtClean="0">
                <a:solidFill>
                  <a:srgbClr val="FFFFFF"/>
                </a:solidFill>
              </a:rPr>
              <a:t> 2012. Foto  Oficina de Comunicaciones UJTL</a:t>
            </a:r>
            <a:endParaRPr lang="es-ES" sz="800" dirty="0">
              <a:solidFill>
                <a:srgbClr val="FFFFFF"/>
              </a:solidFill>
            </a:endParaRPr>
          </a:p>
        </p:txBody>
      </p:sp>
    </p:spTree>
    <p:extLst>
      <p:ext uri="{BB962C8B-B14F-4D97-AF65-F5344CB8AC3E}">
        <p14:creationId xmlns:p14="http://schemas.microsoft.com/office/powerpoint/2010/main" val="346053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Autofit/>
          </a:bodyPr>
          <a:lstStyle/>
          <a:p>
            <a:r>
              <a:rPr lang="es-ES" sz="2800" dirty="0" smtClean="0"/>
              <a:t>Número de profesores que adelantan estudios de </a:t>
            </a:r>
            <a:r>
              <a:rPr lang="es-ES" sz="2800" dirty="0"/>
              <a:t>especialización - Bogotá y Santa </a:t>
            </a:r>
            <a:r>
              <a:rPr lang="es-ES" sz="2800" dirty="0" smtClean="0"/>
              <a:t>Marta 2013-2014</a:t>
            </a:r>
            <a:endParaRPr lang="es-ES" sz="28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00596038"/>
              </p:ext>
            </p:extLst>
          </p:nvPr>
        </p:nvGraphicFramePr>
        <p:xfrm>
          <a:off x="654770" y="2223065"/>
          <a:ext cx="8027090" cy="1533296"/>
        </p:xfrm>
        <a:graphic>
          <a:graphicData uri="http://schemas.openxmlformats.org/drawingml/2006/table">
            <a:tbl>
              <a:tblPr/>
              <a:tblGrid>
                <a:gridCol w="1474143"/>
                <a:gridCol w="1429137"/>
                <a:gridCol w="1392269"/>
                <a:gridCol w="1279015"/>
                <a:gridCol w="1228790"/>
                <a:gridCol w="1223736"/>
              </a:tblGrid>
              <a:tr h="1061569">
                <a:tc>
                  <a:txBody>
                    <a:bodyPr/>
                    <a:lstStyle/>
                    <a:p>
                      <a:pPr algn="ctr" fontAlgn="b"/>
                      <a:r>
                        <a:rPr lang="es-ES" sz="1600" b="0" i="0" u="none" strike="noStrike" dirty="0" smtClean="0">
                          <a:solidFill>
                            <a:srgbClr val="FFFFFF"/>
                          </a:solidFill>
                          <a:effectLst/>
                          <a:latin typeface="Calibri"/>
                        </a:rPr>
                        <a:t>Tipo de apoyo</a:t>
                      </a:r>
                      <a:endParaRPr lang="es-ES" sz="1600" b="0" i="0" u="none" strike="noStrike" dirty="0">
                        <a:solidFill>
                          <a:srgbClr val="FFFFFF"/>
                        </a:solidFill>
                        <a:effectLst/>
                        <a:latin typeface="Calibri"/>
                      </a:endParaRP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solidFill>
                      <a:srgbClr val="473559"/>
                    </a:solidFill>
                  </a:tcPr>
                </a:tc>
                <a:tc>
                  <a:txBody>
                    <a:bodyPr/>
                    <a:lstStyle/>
                    <a:p>
                      <a:pPr algn="ctr" fontAlgn="b"/>
                      <a:r>
                        <a:rPr lang="es-ES" sz="1600" b="0" i="0" u="none" strike="noStrike" dirty="0">
                          <a:solidFill>
                            <a:srgbClr val="FFFFFF"/>
                          </a:solidFill>
                          <a:effectLst/>
                          <a:latin typeface="Calibri"/>
                        </a:rPr>
                        <a:t>Artes y Diseño</a:t>
                      </a: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solidFill>
                      <a:srgbClr val="473559"/>
                    </a:solidFill>
                  </a:tcPr>
                </a:tc>
                <a:tc>
                  <a:txBody>
                    <a:bodyPr/>
                    <a:lstStyle/>
                    <a:p>
                      <a:pPr algn="ctr" fontAlgn="b"/>
                      <a:r>
                        <a:rPr lang="es-ES" sz="1600" b="0" i="0" u="none" strike="noStrike" dirty="0">
                          <a:solidFill>
                            <a:srgbClr val="FFFFFF"/>
                          </a:solidFill>
                          <a:effectLst/>
                          <a:latin typeface="Calibri"/>
                        </a:rPr>
                        <a:t>Ciencias Económicas - Administrativas</a:t>
                      </a: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solidFill>
                      <a:srgbClr val="473559"/>
                    </a:solidFill>
                  </a:tcPr>
                </a:tc>
                <a:tc>
                  <a:txBody>
                    <a:bodyPr/>
                    <a:lstStyle/>
                    <a:p>
                      <a:pPr algn="ctr" fontAlgn="b"/>
                      <a:r>
                        <a:rPr lang="es-ES" sz="1600" b="0" i="0" u="none" strike="noStrike" dirty="0">
                          <a:solidFill>
                            <a:srgbClr val="FFFFFF"/>
                          </a:solidFill>
                          <a:effectLst/>
                          <a:latin typeface="Calibri"/>
                        </a:rPr>
                        <a:t>Ciencias Naturales e Ingeniería</a:t>
                      </a: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solidFill>
                      <a:srgbClr val="473559"/>
                    </a:solidFill>
                  </a:tcPr>
                </a:tc>
                <a:tc>
                  <a:txBody>
                    <a:bodyPr/>
                    <a:lstStyle/>
                    <a:p>
                      <a:pPr algn="ctr" fontAlgn="b"/>
                      <a:r>
                        <a:rPr lang="es-ES" sz="1600" b="0" i="0" u="none" strike="noStrike" dirty="0">
                          <a:solidFill>
                            <a:srgbClr val="FFFFFF"/>
                          </a:solidFill>
                          <a:effectLst/>
                          <a:latin typeface="Calibri"/>
                        </a:rPr>
                        <a:t>Ciencias Sociales</a:t>
                      </a: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solidFill>
                      <a:srgbClr val="473559"/>
                    </a:solidFill>
                  </a:tcPr>
                </a:tc>
                <a:tc>
                  <a:txBody>
                    <a:bodyPr/>
                    <a:lstStyle/>
                    <a:p>
                      <a:pPr algn="ctr" fontAlgn="b"/>
                      <a:r>
                        <a:rPr lang="es-ES" sz="1600" b="0" i="0" u="none" strike="noStrike" dirty="0" smtClean="0">
                          <a:solidFill>
                            <a:srgbClr val="FFFFFF"/>
                          </a:solidFill>
                          <a:effectLst/>
                          <a:latin typeface="Calibri"/>
                        </a:rPr>
                        <a:t>Total</a:t>
                      </a:r>
                      <a:endParaRPr lang="es-ES" sz="1600" b="0" i="0" u="none" strike="noStrike" dirty="0">
                        <a:solidFill>
                          <a:srgbClr val="FFFFFF"/>
                        </a:solidFill>
                        <a:effectLst/>
                        <a:latin typeface="Calibri"/>
                      </a:endParaRP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solidFill>
                      <a:srgbClr val="473559"/>
                    </a:solidFill>
                  </a:tcPr>
                </a:tc>
              </a:tr>
              <a:tr h="471727">
                <a:tc>
                  <a:txBody>
                    <a:bodyPr/>
                    <a:lstStyle/>
                    <a:p>
                      <a:pPr algn="l" fontAlgn="b"/>
                      <a:r>
                        <a:rPr lang="es-ES" sz="1600" b="0" i="0" u="none" strike="noStrike" dirty="0">
                          <a:solidFill>
                            <a:srgbClr val="000000"/>
                          </a:solidFill>
                          <a:effectLst/>
                          <a:latin typeface="Calibri"/>
                        </a:rPr>
                        <a:t>Tiempo</a:t>
                      </a:r>
                    </a:p>
                  </a:txBody>
                  <a:tcPr marL="12650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2</a:t>
                      </a: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tcPr>
                </a:tc>
                <a:tc>
                  <a:txBody>
                    <a:bodyPr/>
                    <a:lstStyle/>
                    <a:p>
                      <a:pPr algn="ctr" fontAlgn="b"/>
                      <a:r>
                        <a:rPr lang="es-ES" sz="1600" b="0" i="0" u="none" strike="noStrike" dirty="0" smtClean="0">
                          <a:solidFill>
                            <a:srgbClr val="000000"/>
                          </a:solidFill>
                          <a:effectLst/>
                          <a:latin typeface="Calibri"/>
                        </a:rPr>
                        <a:t>-</a:t>
                      </a:r>
                      <a:endParaRPr lang="es-ES" sz="1600" b="0" i="0" u="none" strike="noStrike" dirty="0">
                        <a:solidFill>
                          <a:srgbClr val="000000"/>
                        </a:solidFill>
                        <a:effectLst/>
                        <a:latin typeface="Calibri"/>
                      </a:endParaRP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tcPr>
                </a:tc>
                <a:tc>
                  <a:txBody>
                    <a:bodyPr/>
                    <a:lstStyle/>
                    <a:p>
                      <a:pPr algn="ctr" fontAlgn="b"/>
                      <a:r>
                        <a:rPr lang="es-ES" sz="1600" b="0" i="0" u="none" strike="noStrike" dirty="0" smtClean="0">
                          <a:solidFill>
                            <a:srgbClr val="000000"/>
                          </a:solidFill>
                          <a:effectLst/>
                          <a:latin typeface="Calibri"/>
                        </a:rPr>
                        <a:t>-</a:t>
                      </a:r>
                      <a:endParaRPr lang="es-ES" sz="1600" b="0" i="0" u="none" strike="noStrike" dirty="0">
                        <a:solidFill>
                          <a:srgbClr val="000000"/>
                        </a:solidFill>
                        <a:effectLst/>
                        <a:latin typeface="Calibri"/>
                      </a:endParaRP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tcPr>
                </a:tc>
                <a:tc>
                  <a:txBody>
                    <a:bodyPr/>
                    <a:lstStyle/>
                    <a:p>
                      <a:pPr algn="ctr" fontAlgn="b"/>
                      <a:r>
                        <a:rPr lang="es-ES" sz="1600" b="0" i="0" u="none" strike="noStrike" dirty="0" smtClean="0">
                          <a:solidFill>
                            <a:srgbClr val="000000"/>
                          </a:solidFill>
                          <a:effectLst/>
                          <a:latin typeface="Calibri"/>
                        </a:rPr>
                        <a:t>-</a:t>
                      </a:r>
                      <a:endParaRPr lang="es-ES" sz="1600" b="0" i="0" u="none" strike="noStrike" dirty="0">
                        <a:solidFill>
                          <a:srgbClr val="000000"/>
                        </a:solidFill>
                        <a:effectLst/>
                        <a:latin typeface="Calibri"/>
                      </a:endParaRP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2</a:t>
                      </a:r>
                    </a:p>
                  </a:txBody>
                  <a:tcPr marL="0" marR="0" marT="0" marB="0" anchor="ctr">
                    <a:lnL w="12700" cap="flat" cmpd="sng" algn="ctr">
                      <a:solidFill>
                        <a:srgbClr val="8064A2">
                          <a:lumMod val="75000"/>
                        </a:srgbClr>
                      </a:solidFill>
                      <a:prstDash val="solid"/>
                      <a:round/>
                      <a:headEnd type="none" w="med" len="med"/>
                      <a:tailEnd type="none" w="med" len="med"/>
                    </a:lnL>
                    <a:lnR w="12700" cap="flat" cmpd="sng" algn="ctr">
                      <a:solidFill>
                        <a:srgbClr val="8064A2">
                          <a:lumMod val="75000"/>
                        </a:srgbClr>
                      </a:solidFill>
                      <a:prstDash val="solid"/>
                      <a:round/>
                      <a:headEnd type="none" w="med" len="med"/>
                      <a:tailEnd type="none" w="med" len="med"/>
                    </a:lnR>
                    <a:lnT w="12700" cap="flat" cmpd="sng" algn="ctr">
                      <a:solidFill>
                        <a:srgbClr val="8064A2">
                          <a:lumMod val="75000"/>
                        </a:srgbClr>
                      </a:solidFill>
                      <a:prstDash val="solid"/>
                      <a:round/>
                      <a:headEnd type="none" w="med" len="med"/>
                      <a:tailEnd type="none" w="med" len="med"/>
                    </a:lnT>
                    <a:lnB w="12700" cap="flat" cmpd="sng" algn="ctr">
                      <a:solidFill>
                        <a:srgbClr val="8064A2">
                          <a:lumMod val="75000"/>
                        </a:srgbClr>
                      </a:solidFill>
                      <a:prstDash val="solid"/>
                      <a:round/>
                      <a:headEnd type="none" w="med" len="med"/>
                      <a:tailEnd type="none" w="med" len="med"/>
                    </a:lnB>
                  </a:tcPr>
                </a:tc>
              </a:tr>
            </a:tbl>
          </a:graphicData>
        </a:graphic>
      </p:graphicFrame>
      <p:sp>
        <p:nvSpPr>
          <p:cNvPr id="6" name="CuadroTexto 5"/>
          <p:cNvSpPr txBox="1"/>
          <p:nvPr/>
        </p:nvSpPr>
        <p:spPr>
          <a:xfrm>
            <a:off x="780257" y="4099480"/>
            <a:ext cx="7768386" cy="338554"/>
          </a:xfrm>
          <a:prstGeom prst="rect">
            <a:avLst/>
          </a:prstGeom>
          <a:noFill/>
        </p:spPr>
        <p:txBody>
          <a:bodyPr wrap="square" rtlCol="0">
            <a:spAutoFit/>
          </a:bodyPr>
          <a:lstStyle/>
          <a:p>
            <a:r>
              <a:rPr lang="es-ES" sz="1600" dirty="0" smtClean="0"/>
              <a:t>Fuente: Información suministrada por las Facultades</a:t>
            </a:r>
            <a:endParaRPr lang="es-ES" sz="1600" dirty="0"/>
          </a:p>
        </p:txBody>
      </p:sp>
    </p:spTree>
    <p:extLst>
      <p:ext uri="{BB962C8B-B14F-4D97-AF65-F5344CB8AC3E}">
        <p14:creationId xmlns:p14="http://schemas.microsoft.com/office/powerpoint/2010/main" val="23897994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2800" dirty="0" smtClean="0"/>
              <a:t>Número de profesores que adelantan estudios de </a:t>
            </a:r>
            <a:r>
              <a:rPr lang="es-ES" sz="2800" dirty="0"/>
              <a:t>maestría - Bogotá y Santa </a:t>
            </a:r>
            <a:r>
              <a:rPr lang="es-ES" sz="2800" dirty="0" smtClean="0"/>
              <a:t>Marta 2013-2014</a:t>
            </a:r>
            <a:endParaRPr lang="es-ES" sz="2800"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230394916"/>
              </p:ext>
            </p:extLst>
          </p:nvPr>
        </p:nvGraphicFramePr>
        <p:xfrm>
          <a:off x="468154" y="1537305"/>
          <a:ext cx="8426767" cy="4126823"/>
        </p:xfrm>
        <a:graphic>
          <a:graphicData uri="http://schemas.openxmlformats.org/drawingml/2006/table">
            <a:tbl>
              <a:tblPr firstRow="1" lastRow="1" lastCol="1" bandRow="1" bandCol="1">
                <a:tableStyleId>{17292A2E-F333-43FB-9621-5CBBE7FDCDCB}</a:tableStyleId>
              </a:tblPr>
              <a:tblGrid>
                <a:gridCol w="1994952"/>
                <a:gridCol w="1286363"/>
                <a:gridCol w="1286363"/>
                <a:gridCol w="1286363"/>
                <a:gridCol w="1286363"/>
                <a:gridCol w="1286363"/>
              </a:tblGrid>
              <a:tr h="401080">
                <a:tc>
                  <a:txBody>
                    <a:bodyPr/>
                    <a:lstStyle/>
                    <a:p>
                      <a:pPr algn="ctr" fontAlgn="b"/>
                      <a:r>
                        <a:rPr lang="es-ES" sz="1400" u="none" strike="noStrike" dirty="0" smtClean="0">
                          <a:effectLst/>
                        </a:rPr>
                        <a:t>Tipo de apoyo</a:t>
                      </a:r>
                      <a:endParaRPr lang="es-ES" sz="1400" b="0" i="0" u="none" strike="noStrike" dirty="0">
                        <a:solidFill>
                          <a:srgbClr val="FFFFFF"/>
                        </a:solidFill>
                        <a:effectLst/>
                        <a:latin typeface="Calibri"/>
                      </a:endParaRPr>
                    </a:p>
                  </a:txBody>
                  <a:tcPr marL="0" marR="0" marT="0" marB="0" anchor="ctr"/>
                </a:tc>
                <a:tc>
                  <a:txBody>
                    <a:bodyPr/>
                    <a:lstStyle/>
                    <a:p>
                      <a:pPr algn="ctr" fontAlgn="b"/>
                      <a:r>
                        <a:rPr lang="es-ES" sz="1400" u="none" strike="noStrike" dirty="0">
                          <a:effectLst/>
                        </a:rPr>
                        <a:t>Artes y Diseño</a:t>
                      </a:r>
                      <a:endParaRPr lang="es-ES" sz="1400" b="0" i="0" u="none" strike="noStrike" dirty="0">
                        <a:solidFill>
                          <a:srgbClr val="FFFFFF"/>
                        </a:solidFill>
                        <a:effectLst/>
                        <a:latin typeface="Calibri"/>
                      </a:endParaRPr>
                    </a:p>
                  </a:txBody>
                  <a:tcPr marL="0" marR="0" marT="0" marB="0" anchor="ctr"/>
                </a:tc>
                <a:tc>
                  <a:txBody>
                    <a:bodyPr/>
                    <a:lstStyle/>
                    <a:p>
                      <a:pPr algn="ctr" fontAlgn="b"/>
                      <a:r>
                        <a:rPr lang="es-ES" sz="1400" u="none" strike="noStrike" dirty="0">
                          <a:effectLst/>
                        </a:rPr>
                        <a:t>Ciencias Económicas - Administrativas</a:t>
                      </a:r>
                      <a:endParaRPr lang="es-ES" sz="1400" b="0" i="0" u="none" strike="noStrike" dirty="0">
                        <a:solidFill>
                          <a:srgbClr val="FFFFFF"/>
                        </a:solidFill>
                        <a:effectLst/>
                        <a:latin typeface="Calibri"/>
                      </a:endParaRPr>
                    </a:p>
                  </a:txBody>
                  <a:tcPr marL="0" marR="0" marT="0" marB="0" anchor="ctr"/>
                </a:tc>
                <a:tc>
                  <a:txBody>
                    <a:bodyPr/>
                    <a:lstStyle/>
                    <a:p>
                      <a:pPr algn="ctr" fontAlgn="b"/>
                      <a:r>
                        <a:rPr lang="es-ES" sz="1400" u="none" strike="noStrike">
                          <a:effectLst/>
                        </a:rPr>
                        <a:t>Ciencias Naturales e Ingeniería</a:t>
                      </a:r>
                      <a:endParaRPr lang="es-ES" sz="1400" b="0" i="0" u="none" strike="noStrike">
                        <a:solidFill>
                          <a:srgbClr val="FFFFFF"/>
                        </a:solidFill>
                        <a:effectLst/>
                        <a:latin typeface="Calibri"/>
                      </a:endParaRPr>
                    </a:p>
                  </a:txBody>
                  <a:tcPr marL="0" marR="0" marT="0" marB="0" anchor="ctr"/>
                </a:tc>
                <a:tc>
                  <a:txBody>
                    <a:bodyPr/>
                    <a:lstStyle/>
                    <a:p>
                      <a:pPr algn="ctr" fontAlgn="b"/>
                      <a:r>
                        <a:rPr lang="es-ES" sz="1400" u="none" strike="noStrike">
                          <a:effectLst/>
                        </a:rPr>
                        <a:t>Ciencias Sociales</a:t>
                      </a:r>
                      <a:endParaRPr lang="es-ES" sz="1400" b="0" i="0" u="none" strike="noStrike">
                        <a:solidFill>
                          <a:srgbClr val="FFFFFF"/>
                        </a:solidFill>
                        <a:effectLst/>
                        <a:latin typeface="Calibri"/>
                      </a:endParaRPr>
                    </a:p>
                  </a:txBody>
                  <a:tcPr marL="0" marR="0" marT="0" marB="0" anchor="ctr"/>
                </a:tc>
                <a:tc>
                  <a:txBody>
                    <a:bodyPr/>
                    <a:lstStyle/>
                    <a:p>
                      <a:pPr algn="ctr" fontAlgn="b"/>
                      <a:r>
                        <a:rPr lang="es-ES" sz="1400" b="0" i="0" u="none" strike="noStrike" dirty="0" smtClean="0">
                          <a:solidFill>
                            <a:srgbClr val="FFFFFF"/>
                          </a:solidFill>
                          <a:effectLst/>
                          <a:latin typeface="Calibri"/>
                        </a:rPr>
                        <a:t>Total</a:t>
                      </a:r>
                      <a:endParaRPr lang="es-ES" sz="1400" b="0" i="0" u="none" strike="noStrike" dirty="0">
                        <a:solidFill>
                          <a:srgbClr val="FFFFFF"/>
                        </a:solidFill>
                        <a:effectLst/>
                        <a:latin typeface="Calibri"/>
                      </a:endParaRPr>
                    </a:p>
                  </a:txBody>
                  <a:tcPr marL="0" marR="0" marT="0" marB="0" anchor="ctr"/>
                </a:tc>
              </a:tr>
              <a:tr h="435843">
                <a:tc>
                  <a:txBody>
                    <a:bodyPr/>
                    <a:lstStyle/>
                    <a:p>
                      <a:pPr algn="l" fontAlgn="b"/>
                      <a:r>
                        <a:rPr lang="es-ES" sz="1400" u="none" strike="noStrike" dirty="0">
                          <a:effectLst/>
                        </a:rPr>
                        <a:t>Beca acuerdo 38</a:t>
                      </a:r>
                      <a:endParaRPr lang="es-ES" sz="1400" b="0" i="0" u="none" strike="noStrike" dirty="0">
                        <a:solidFill>
                          <a:srgbClr val="000000"/>
                        </a:solidFill>
                        <a:effectLst/>
                        <a:latin typeface="Calibri"/>
                      </a:endParaRPr>
                    </a:p>
                  </a:txBody>
                  <a:tcPr marL="130817" marR="0" marT="0" marB="0" anchor="ctr"/>
                </a:tc>
                <a:tc>
                  <a:txBody>
                    <a:bodyPr/>
                    <a:lstStyle/>
                    <a:p>
                      <a:pPr algn="ctr" fontAlgn="b"/>
                      <a:r>
                        <a:rPr lang="es-ES" sz="1400" u="none" strike="noStrike">
                          <a:effectLst/>
                        </a:rPr>
                        <a:t>13</a:t>
                      </a:r>
                      <a:endParaRPr lang="es-ES" sz="1400" b="0" i="0" u="none" strike="noStrike">
                        <a:solidFill>
                          <a:srgbClr val="000000"/>
                        </a:solidFill>
                        <a:effectLst/>
                        <a:latin typeface="Calibri"/>
                      </a:endParaRPr>
                    </a:p>
                  </a:txBody>
                  <a:tcPr marL="0" marR="0" marT="0" marB="0" anchor="ctr"/>
                </a:tc>
                <a:tc>
                  <a:txBody>
                    <a:bodyPr/>
                    <a:lstStyle/>
                    <a:p>
                      <a:pPr algn="ctr" fontAlgn="b"/>
                      <a:endParaRPr lang="es-ES" sz="1400" b="0" i="0" u="none" strike="noStrike" dirty="0">
                        <a:solidFill>
                          <a:srgbClr val="000000"/>
                        </a:solidFill>
                        <a:effectLst/>
                        <a:latin typeface="Calibri"/>
                      </a:endParaRPr>
                    </a:p>
                  </a:txBody>
                  <a:tcPr marL="0"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4</a:t>
                      </a:r>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18</a:t>
                      </a:r>
                      <a:endParaRPr lang="es-ES" sz="1400" b="0" i="0" u="none" strike="noStrike">
                        <a:solidFill>
                          <a:srgbClr val="000000"/>
                        </a:solidFill>
                        <a:effectLst/>
                        <a:latin typeface="Calibri"/>
                      </a:endParaRPr>
                    </a:p>
                  </a:txBody>
                  <a:tcPr marL="0" marR="0" marT="0" marB="0" anchor="ctr"/>
                </a:tc>
              </a:tr>
              <a:tr h="435843">
                <a:tc>
                  <a:txBody>
                    <a:bodyPr/>
                    <a:lstStyle/>
                    <a:p>
                      <a:pPr algn="l" fontAlgn="b"/>
                      <a:r>
                        <a:rPr lang="es-ES" sz="1400" u="none" strike="noStrike" dirty="0">
                          <a:effectLst/>
                        </a:rPr>
                        <a:t>Licencia remunerada</a:t>
                      </a:r>
                      <a:endParaRPr lang="es-ES" sz="1400" b="0" i="0" u="none" strike="noStrike" dirty="0">
                        <a:solidFill>
                          <a:srgbClr val="000000"/>
                        </a:solidFill>
                        <a:effectLst/>
                        <a:latin typeface="Calibri"/>
                      </a:endParaRPr>
                    </a:p>
                  </a:txBody>
                  <a:tcPr marL="130817" marR="0" marT="0" marB="0" anchor="ctr"/>
                </a:tc>
                <a:tc>
                  <a:txBody>
                    <a:bodyPr/>
                    <a:lstStyle/>
                    <a:p>
                      <a:pPr algn="ctr" fontAlgn="b"/>
                      <a:endParaRPr lang="es-ES" sz="1400" b="0" i="0" u="none" strike="noStrike">
                        <a:solidFill>
                          <a:srgbClr val="000000"/>
                        </a:solidFill>
                        <a:effectLst/>
                        <a:latin typeface="Calibri"/>
                      </a:endParaRPr>
                    </a:p>
                  </a:txBody>
                  <a:tcPr marL="0" marR="0" marT="0" marB="0" anchor="ctr"/>
                </a:tc>
                <a:tc>
                  <a:txBody>
                    <a:bodyPr/>
                    <a:lstStyle/>
                    <a:p>
                      <a:pPr algn="ctr" fontAlgn="b"/>
                      <a:endParaRPr lang="es-ES" sz="1400" b="0" i="0" u="none" strike="noStrike" dirty="0">
                        <a:solidFill>
                          <a:srgbClr val="000000"/>
                        </a:solidFill>
                        <a:effectLst/>
                        <a:latin typeface="Calibri"/>
                      </a:endParaRPr>
                    </a:p>
                  </a:txBody>
                  <a:tcPr marL="0" marR="0" marT="0" marB="0" anchor="ctr"/>
                </a:tc>
                <a:tc>
                  <a:txBody>
                    <a:bodyPr/>
                    <a:lstStyle/>
                    <a:p>
                      <a:pPr algn="ctr" fontAlgn="b"/>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r>
              <a:tr h="435843">
                <a:tc>
                  <a:txBody>
                    <a:bodyPr/>
                    <a:lstStyle/>
                    <a:p>
                      <a:pPr algn="l" fontAlgn="b"/>
                      <a:r>
                        <a:rPr lang="es-ES" sz="1400" u="none" strike="noStrike">
                          <a:effectLst/>
                        </a:rPr>
                        <a:t>Licencia remunerada y matrícula</a:t>
                      </a:r>
                      <a:endParaRPr lang="es-ES" sz="1400" b="0" i="0" u="none" strike="noStrike">
                        <a:solidFill>
                          <a:srgbClr val="000000"/>
                        </a:solidFill>
                        <a:effectLst/>
                        <a:latin typeface="Calibri"/>
                      </a:endParaRPr>
                    </a:p>
                  </a:txBody>
                  <a:tcPr marL="130817"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c>
                  <a:txBody>
                    <a:bodyPr/>
                    <a:lstStyle/>
                    <a:p>
                      <a:pPr algn="ctr" fontAlgn="b"/>
                      <a:endParaRPr lang="es-ES" sz="1400" b="0" i="0" u="none" strike="noStrike" dirty="0">
                        <a:solidFill>
                          <a:srgbClr val="000000"/>
                        </a:solidFill>
                        <a:effectLst/>
                        <a:latin typeface="Calibri"/>
                      </a:endParaRPr>
                    </a:p>
                  </a:txBody>
                  <a:tcPr marL="0" marR="0" marT="0" marB="0" anchor="ctr"/>
                </a:tc>
                <a:tc>
                  <a:txBody>
                    <a:bodyPr/>
                    <a:lstStyle/>
                    <a:p>
                      <a:pPr algn="ctr" fontAlgn="b"/>
                      <a:endParaRPr lang="es-ES" sz="1400" b="0" i="0" u="none" strike="noStrike">
                        <a:solidFill>
                          <a:srgbClr val="000000"/>
                        </a:solidFill>
                        <a:effectLst/>
                        <a:latin typeface="Calibri"/>
                      </a:endParaRPr>
                    </a:p>
                  </a:txBody>
                  <a:tcPr marL="0" marR="0" marT="0" marB="0" anchor="ctr"/>
                </a:tc>
                <a:tc>
                  <a:txBody>
                    <a:bodyPr/>
                    <a:lstStyle/>
                    <a:p>
                      <a:pPr algn="ctr" fontAlgn="b"/>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r>
              <a:tr h="435843">
                <a:tc>
                  <a:txBody>
                    <a:bodyPr/>
                    <a:lstStyle/>
                    <a:p>
                      <a:pPr algn="l" fontAlgn="b"/>
                      <a:r>
                        <a:rPr lang="es-ES" sz="1400" u="none" strike="noStrike">
                          <a:effectLst/>
                        </a:rPr>
                        <a:t>Matrícula parcial</a:t>
                      </a:r>
                      <a:endParaRPr lang="es-ES" sz="1400" b="0" i="0" u="none" strike="noStrike">
                        <a:solidFill>
                          <a:srgbClr val="000000"/>
                        </a:solidFill>
                        <a:effectLst/>
                        <a:latin typeface="Calibri"/>
                      </a:endParaRPr>
                    </a:p>
                  </a:txBody>
                  <a:tcPr marL="130817" marR="0" marT="0" marB="0" anchor="ctr"/>
                </a:tc>
                <a:tc>
                  <a:txBody>
                    <a:bodyPr/>
                    <a:lstStyle/>
                    <a:p>
                      <a:pPr algn="ctr" fontAlgn="b"/>
                      <a:r>
                        <a:rPr lang="es-ES" sz="1400" u="none" strike="noStrike">
                          <a:effectLst/>
                        </a:rPr>
                        <a:t>3</a:t>
                      </a:r>
                      <a:endParaRPr lang="es-ES" sz="1400" b="0" i="0" u="none" strike="noStrike">
                        <a:solidFill>
                          <a:srgbClr val="000000"/>
                        </a:solidFill>
                        <a:effectLst/>
                        <a:latin typeface="Calibri"/>
                      </a:endParaRPr>
                    </a:p>
                  </a:txBody>
                  <a:tcPr marL="0" marR="0" marT="0" marB="0" anchor="ctr"/>
                </a:tc>
                <a:tc>
                  <a:txBody>
                    <a:bodyPr/>
                    <a:lstStyle/>
                    <a:p>
                      <a:pPr algn="ctr" fontAlgn="b"/>
                      <a:endParaRPr lang="es-ES" sz="1400" b="0" i="0" u="none" strike="noStrike" dirty="0">
                        <a:solidFill>
                          <a:srgbClr val="000000"/>
                        </a:solidFill>
                        <a:effectLst/>
                        <a:latin typeface="Calibri"/>
                      </a:endParaRPr>
                    </a:p>
                  </a:txBody>
                  <a:tcPr marL="0" marR="0" marT="0" marB="0" anchor="ctr"/>
                </a:tc>
                <a:tc>
                  <a:txBody>
                    <a:bodyPr/>
                    <a:lstStyle/>
                    <a:p>
                      <a:pPr algn="ctr" fontAlgn="b"/>
                      <a:endParaRPr lang="es-ES" sz="1400" b="0" i="0" u="none" strike="noStrike" dirty="0">
                        <a:solidFill>
                          <a:srgbClr val="000000"/>
                        </a:solidFill>
                        <a:effectLst/>
                        <a:latin typeface="Calibri"/>
                      </a:endParaRPr>
                    </a:p>
                  </a:txBody>
                  <a:tcPr marL="0" marR="0" marT="0" marB="0" anchor="ctr"/>
                </a:tc>
                <a:tc>
                  <a:txBody>
                    <a:bodyPr/>
                    <a:lstStyle/>
                    <a:p>
                      <a:pPr algn="ctr" fontAlgn="b"/>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3</a:t>
                      </a:r>
                      <a:endParaRPr lang="es-ES" sz="1400" b="0" i="0" u="none" strike="noStrike">
                        <a:solidFill>
                          <a:srgbClr val="000000"/>
                        </a:solidFill>
                        <a:effectLst/>
                        <a:latin typeface="Calibri"/>
                      </a:endParaRPr>
                    </a:p>
                  </a:txBody>
                  <a:tcPr marL="0" marR="0" marT="0" marB="0" anchor="ctr"/>
                </a:tc>
              </a:tr>
              <a:tr h="435843">
                <a:tc>
                  <a:txBody>
                    <a:bodyPr/>
                    <a:lstStyle/>
                    <a:p>
                      <a:pPr algn="l" fontAlgn="b"/>
                      <a:r>
                        <a:rPr lang="es-ES" sz="1400" u="none" strike="noStrike">
                          <a:effectLst/>
                        </a:rPr>
                        <a:t>Matrícula total</a:t>
                      </a:r>
                      <a:endParaRPr lang="es-ES" sz="1400" b="0" i="0" u="none" strike="noStrike">
                        <a:solidFill>
                          <a:srgbClr val="000000"/>
                        </a:solidFill>
                        <a:effectLst/>
                        <a:latin typeface="Calibri"/>
                      </a:endParaRPr>
                    </a:p>
                  </a:txBody>
                  <a:tcPr marL="130817" marR="0" marT="0" marB="0" anchor="ctr"/>
                </a:tc>
                <a:tc>
                  <a:txBody>
                    <a:bodyPr/>
                    <a:lstStyle/>
                    <a:p>
                      <a:pPr algn="ctr" fontAlgn="b"/>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c>
                  <a:txBody>
                    <a:bodyPr/>
                    <a:lstStyle/>
                    <a:p>
                      <a:pPr algn="ctr" fontAlgn="b"/>
                      <a:endParaRPr lang="es-ES" sz="1400" b="0" i="0" u="none" strike="noStrike" dirty="0">
                        <a:solidFill>
                          <a:srgbClr val="000000"/>
                        </a:solidFill>
                        <a:effectLst/>
                        <a:latin typeface="Calibri"/>
                      </a:endParaRPr>
                    </a:p>
                  </a:txBody>
                  <a:tcPr marL="0"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2</a:t>
                      </a:r>
                      <a:endParaRPr lang="es-ES" sz="1400" b="0" i="0" u="none" strike="noStrike">
                        <a:solidFill>
                          <a:srgbClr val="000000"/>
                        </a:solidFill>
                        <a:effectLst/>
                        <a:latin typeface="Calibri"/>
                      </a:endParaRPr>
                    </a:p>
                  </a:txBody>
                  <a:tcPr marL="0" marR="0" marT="0" marB="0" anchor="ctr"/>
                </a:tc>
              </a:tr>
              <a:tr h="435843">
                <a:tc>
                  <a:txBody>
                    <a:bodyPr/>
                    <a:lstStyle/>
                    <a:p>
                      <a:pPr algn="l" fontAlgn="b"/>
                      <a:r>
                        <a:rPr lang="es-ES" sz="1400" u="none" strike="noStrike">
                          <a:effectLst/>
                        </a:rPr>
                        <a:t>Nnguno</a:t>
                      </a:r>
                      <a:endParaRPr lang="es-ES" sz="1400" b="0" i="0" u="none" strike="noStrike">
                        <a:solidFill>
                          <a:srgbClr val="000000"/>
                        </a:solidFill>
                        <a:effectLst/>
                        <a:latin typeface="Calibri"/>
                      </a:endParaRPr>
                    </a:p>
                  </a:txBody>
                  <a:tcPr marL="130817" marR="0" marT="0" marB="0" anchor="ctr"/>
                </a:tc>
                <a:tc>
                  <a:txBody>
                    <a:bodyPr/>
                    <a:lstStyle/>
                    <a:p>
                      <a:pPr algn="ctr" fontAlgn="b"/>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dirty="0">
                          <a:effectLst/>
                        </a:rPr>
                        <a:t>3</a:t>
                      </a:r>
                      <a:endParaRPr lang="es-ES" sz="1400" b="0" i="0" u="none" strike="noStrike" dirty="0">
                        <a:solidFill>
                          <a:srgbClr val="000000"/>
                        </a:solidFill>
                        <a:effectLst/>
                        <a:latin typeface="Calibri"/>
                      </a:endParaRPr>
                    </a:p>
                  </a:txBody>
                  <a:tcPr marL="0" marR="0" marT="0" marB="0" anchor="ctr"/>
                </a:tc>
                <a:tc>
                  <a:txBody>
                    <a:bodyPr/>
                    <a:lstStyle/>
                    <a:p>
                      <a:pPr algn="ctr" fontAlgn="b"/>
                      <a:r>
                        <a:rPr lang="es-ES" sz="1400" u="none" strike="noStrike" dirty="0">
                          <a:effectLst/>
                        </a:rPr>
                        <a:t>1</a:t>
                      </a:r>
                      <a:endParaRPr lang="es-ES" sz="1400" b="0" i="0" u="none" strike="noStrike" dirty="0">
                        <a:solidFill>
                          <a:srgbClr val="000000"/>
                        </a:solidFill>
                        <a:effectLst/>
                        <a:latin typeface="Calibri"/>
                      </a:endParaRPr>
                    </a:p>
                  </a:txBody>
                  <a:tcPr marL="0" marR="0" marT="0" marB="0" anchor="ctr"/>
                </a:tc>
                <a:tc>
                  <a:txBody>
                    <a:bodyPr/>
                    <a:lstStyle/>
                    <a:p>
                      <a:pPr algn="ctr" fontAlgn="b"/>
                      <a:r>
                        <a:rPr lang="es-ES" sz="1400" u="none" strike="noStrike">
                          <a:effectLst/>
                        </a:rPr>
                        <a:t>5</a:t>
                      </a:r>
                      <a:endParaRPr lang="es-ES" sz="1400" b="0" i="0" u="none" strike="noStrike">
                        <a:solidFill>
                          <a:srgbClr val="000000"/>
                        </a:solidFill>
                        <a:effectLst/>
                        <a:latin typeface="Calibri"/>
                      </a:endParaRPr>
                    </a:p>
                  </a:txBody>
                  <a:tcPr marL="0" marR="0" marT="0" marB="0" anchor="ctr"/>
                </a:tc>
              </a:tr>
              <a:tr h="435843">
                <a:tc>
                  <a:txBody>
                    <a:bodyPr/>
                    <a:lstStyle/>
                    <a:p>
                      <a:pPr algn="l" fontAlgn="b"/>
                      <a:r>
                        <a:rPr lang="es-ES" sz="1400" u="none" strike="noStrike" dirty="0">
                          <a:effectLst/>
                        </a:rPr>
                        <a:t>Tiempo</a:t>
                      </a:r>
                      <a:endParaRPr lang="es-ES" sz="1400" b="0" i="0" u="none" strike="noStrike" dirty="0">
                        <a:solidFill>
                          <a:srgbClr val="000000"/>
                        </a:solidFill>
                        <a:effectLst/>
                        <a:latin typeface="Calibri"/>
                      </a:endParaRPr>
                    </a:p>
                  </a:txBody>
                  <a:tcPr marL="130817" marR="0" marT="0" marB="0" anchor="ctr"/>
                </a:tc>
                <a:tc>
                  <a:txBody>
                    <a:bodyPr/>
                    <a:lstStyle/>
                    <a:p>
                      <a:pPr algn="ctr" fontAlgn="b"/>
                      <a:r>
                        <a:rPr lang="es-ES" sz="1400" u="none" strike="noStrike">
                          <a:effectLst/>
                        </a:rPr>
                        <a:t>6</a:t>
                      </a:r>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a:effectLst/>
                        </a:rPr>
                        <a:t>1</a:t>
                      </a:r>
                      <a:endParaRPr lang="es-ES" sz="1400" b="0" i="0" u="none" strike="noStrike">
                        <a:solidFill>
                          <a:srgbClr val="000000"/>
                        </a:solidFill>
                        <a:effectLst/>
                        <a:latin typeface="Calibri"/>
                      </a:endParaRPr>
                    </a:p>
                  </a:txBody>
                  <a:tcPr marL="0" marR="0" marT="0" marB="0" anchor="ctr"/>
                </a:tc>
                <a:tc>
                  <a:txBody>
                    <a:bodyPr/>
                    <a:lstStyle/>
                    <a:p>
                      <a:pPr algn="ctr" fontAlgn="b"/>
                      <a:endParaRPr lang="es-ES" sz="1400" b="0" i="0" u="none" strike="noStrike">
                        <a:solidFill>
                          <a:srgbClr val="000000"/>
                        </a:solidFill>
                        <a:effectLst/>
                        <a:latin typeface="Calibri"/>
                      </a:endParaRPr>
                    </a:p>
                  </a:txBody>
                  <a:tcPr marL="0" marR="0" marT="0" marB="0" anchor="ctr"/>
                </a:tc>
                <a:tc>
                  <a:txBody>
                    <a:bodyPr/>
                    <a:lstStyle/>
                    <a:p>
                      <a:pPr algn="ctr" fontAlgn="b"/>
                      <a:r>
                        <a:rPr lang="es-ES" sz="1400" u="none" strike="noStrike" dirty="0">
                          <a:effectLst/>
                        </a:rPr>
                        <a:t>2</a:t>
                      </a:r>
                      <a:endParaRPr lang="es-ES" sz="1400" b="0" i="0" u="none" strike="noStrike" dirty="0">
                        <a:solidFill>
                          <a:srgbClr val="000000"/>
                        </a:solidFill>
                        <a:effectLst/>
                        <a:latin typeface="Calibri"/>
                      </a:endParaRPr>
                    </a:p>
                  </a:txBody>
                  <a:tcPr marL="0" marR="0" marT="0" marB="0" anchor="ctr"/>
                </a:tc>
                <a:tc>
                  <a:txBody>
                    <a:bodyPr/>
                    <a:lstStyle/>
                    <a:p>
                      <a:pPr algn="ctr" fontAlgn="b"/>
                      <a:r>
                        <a:rPr lang="es-ES" sz="1400" u="none" strike="noStrike" dirty="0">
                          <a:effectLst/>
                        </a:rPr>
                        <a:t>9</a:t>
                      </a:r>
                      <a:endParaRPr lang="es-ES" sz="1400" b="0" i="0" u="none" strike="noStrike" dirty="0">
                        <a:solidFill>
                          <a:srgbClr val="000000"/>
                        </a:solidFill>
                        <a:effectLst/>
                        <a:latin typeface="Calibri"/>
                      </a:endParaRPr>
                    </a:p>
                  </a:txBody>
                  <a:tcPr marL="0" marR="0" marT="0" marB="0" anchor="ctr"/>
                </a:tc>
              </a:tr>
              <a:tr h="435843">
                <a:tc>
                  <a:txBody>
                    <a:bodyPr/>
                    <a:lstStyle/>
                    <a:p>
                      <a:pPr algn="l" fontAlgn="b"/>
                      <a:r>
                        <a:rPr lang="es-ES" sz="1400" u="none" strike="noStrike" dirty="0" smtClean="0">
                          <a:effectLst/>
                        </a:rPr>
                        <a:t>Total</a:t>
                      </a:r>
                      <a:endParaRPr lang="es-ES" sz="1400" b="0" i="0" u="none" strike="noStrike" dirty="0">
                        <a:solidFill>
                          <a:srgbClr val="000000"/>
                        </a:solidFill>
                        <a:effectLst/>
                        <a:latin typeface="Calibri"/>
                      </a:endParaRPr>
                    </a:p>
                  </a:txBody>
                  <a:tcPr marL="130817" marR="0" marT="0" marB="0" anchor="ctr"/>
                </a:tc>
                <a:tc>
                  <a:txBody>
                    <a:bodyPr/>
                    <a:lstStyle/>
                    <a:p>
                      <a:pPr algn="ctr" fontAlgn="b"/>
                      <a:r>
                        <a:rPr lang="es-ES" sz="1400" u="none" strike="noStrike" dirty="0">
                          <a:effectLst/>
                        </a:rPr>
                        <a:t>23</a:t>
                      </a:r>
                      <a:endParaRPr lang="es-ES" sz="1400" b="0" i="0" u="none" strike="noStrike" dirty="0">
                        <a:solidFill>
                          <a:srgbClr val="FFFFFF"/>
                        </a:solidFill>
                        <a:effectLst/>
                        <a:latin typeface="Calibri"/>
                      </a:endParaRPr>
                    </a:p>
                  </a:txBody>
                  <a:tcPr marL="0" marR="0" marT="0" marB="0" anchor="ctr"/>
                </a:tc>
                <a:tc>
                  <a:txBody>
                    <a:bodyPr/>
                    <a:lstStyle/>
                    <a:p>
                      <a:pPr algn="ctr" fontAlgn="b"/>
                      <a:r>
                        <a:rPr lang="es-ES" sz="1400" u="none" strike="noStrike" dirty="0">
                          <a:effectLst/>
                        </a:rPr>
                        <a:t>3</a:t>
                      </a:r>
                      <a:endParaRPr lang="es-ES" sz="1400" b="0" i="0" u="none" strike="noStrike" dirty="0">
                        <a:solidFill>
                          <a:srgbClr val="FFFFFF"/>
                        </a:solidFill>
                        <a:effectLst/>
                        <a:latin typeface="Calibri"/>
                      </a:endParaRPr>
                    </a:p>
                  </a:txBody>
                  <a:tcPr marL="0" marR="0" marT="0" marB="0" anchor="ctr"/>
                </a:tc>
                <a:tc>
                  <a:txBody>
                    <a:bodyPr/>
                    <a:lstStyle/>
                    <a:p>
                      <a:pPr algn="ctr" fontAlgn="b"/>
                      <a:r>
                        <a:rPr lang="es-ES" sz="1400" u="none" strike="noStrike" dirty="0">
                          <a:effectLst/>
                        </a:rPr>
                        <a:t>4</a:t>
                      </a:r>
                      <a:endParaRPr lang="es-ES" sz="1400" b="0" i="0" u="none" strike="noStrike" dirty="0">
                        <a:solidFill>
                          <a:srgbClr val="FFFFFF"/>
                        </a:solidFill>
                        <a:effectLst/>
                        <a:latin typeface="Calibri"/>
                      </a:endParaRPr>
                    </a:p>
                  </a:txBody>
                  <a:tcPr marL="0" marR="0" marT="0" marB="0" anchor="ctr"/>
                </a:tc>
                <a:tc>
                  <a:txBody>
                    <a:bodyPr/>
                    <a:lstStyle/>
                    <a:p>
                      <a:pPr algn="ctr" fontAlgn="b"/>
                      <a:r>
                        <a:rPr lang="es-ES" sz="1400" u="none" strike="noStrike" dirty="0">
                          <a:effectLst/>
                        </a:rPr>
                        <a:t>9</a:t>
                      </a:r>
                      <a:endParaRPr lang="es-ES" sz="1400" b="0" i="0" u="none" strike="noStrike" dirty="0">
                        <a:solidFill>
                          <a:srgbClr val="FFFFFF"/>
                        </a:solidFill>
                        <a:effectLst/>
                        <a:latin typeface="Calibri"/>
                      </a:endParaRPr>
                    </a:p>
                  </a:txBody>
                  <a:tcPr marL="0" marR="0" marT="0" marB="0" anchor="ctr"/>
                </a:tc>
                <a:tc>
                  <a:txBody>
                    <a:bodyPr/>
                    <a:lstStyle/>
                    <a:p>
                      <a:pPr algn="ctr" fontAlgn="b"/>
                      <a:r>
                        <a:rPr lang="es-ES" sz="1400" u="none" strike="noStrike" dirty="0">
                          <a:effectLst/>
                        </a:rPr>
                        <a:t>39</a:t>
                      </a:r>
                      <a:endParaRPr lang="es-ES" sz="1400" b="0" i="0" u="none" strike="noStrike" dirty="0">
                        <a:solidFill>
                          <a:srgbClr val="FFFFFF"/>
                        </a:solidFill>
                        <a:effectLst/>
                        <a:latin typeface="Calibri"/>
                      </a:endParaRPr>
                    </a:p>
                  </a:txBody>
                  <a:tcPr marL="0" marR="0" marT="0" marB="0" anchor="ctr"/>
                </a:tc>
              </a:tr>
            </a:tbl>
          </a:graphicData>
        </a:graphic>
      </p:graphicFrame>
      <p:sp>
        <p:nvSpPr>
          <p:cNvPr id="6" name="CuadroTexto 5"/>
          <p:cNvSpPr txBox="1"/>
          <p:nvPr/>
        </p:nvSpPr>
        <p:spPr>
          <a:xfrm>
            <a:off x="411114" y="5603367"/>
            <a:ext cx="7768386" cy="338554"/>
          </a:xfrm>
          <a:prstGeom prst="rect">
            <a:avLst/>
          </a:prstGeom>
          <a:noFill/>
        </p:spPr>
        <p:txBody>
          <a:bodyPr wrap="square" rtlCol="0">
            <a:spAutoFit/>
          </a:bodyPr>
          <a:lstStyle/>
          <a:p>
            <a:r>
              <a:rPr lang="es-ES" sz="1600" dirty="0" smtClean="0"/>
              <a:t>Fuente: Información suministrada por las Facultades</a:t>
            </a:r>
            <a:endParaRPr lang="es-ES" sz="1600" dirty="0"/>
          </a:p>
        </p:txBody>
      </p:sp>
    </p:spTree>
    <p:extLst>
      <p:ext uri="{BB962C8B-B14F-4D97-AF65-F5344CB8AC3E}">
        <p14:creationId xmlns:p14="http://schemas.microsoft.com/office/powerpoint/2010/main" val="2242788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154" y="264208"/>
            <a:ext cx="8426768" cy="720080"/>
          </a:xfrm>
        </p:spPr>
        <p:txBody>
          <a:bodyPr>
            <a:noAutofit/>
          </a:bodyPr>
          <a:lstStyle/>
          <a:p>
            <a:r>
              <a:rPr lang="es-ES" sz="2800" dirty="0" smtClean="0"/>
              <a:t>Número de profesores que adelantan estudios de </a:t>
            </a:r>
            <a:r>
              <a:rPr lang="es-ES" sz="2800" dirty="0"/>
              <a:t>doctorado </a:t>
            </a:r>
            <a:r>
              <a:rPr lang="es-ES" sz="2800" dirty="0" smtClean="0"/>
              <a:t>- Bogotá </a:t>
            </a:r>
            <a:r>
              <a:rPr lang="es-ES" sz="2800" dirty="0"/>
              <a:t>y Santa </a:t>
            </a:r>
            <a:r>
              <a:rPr lang="es-ES" sz="2800" dirty="0" smtClean="0"/>
              <a:t>Marta 2013-2014</a:t>
            </a:r>
            <a:endParaRPr lang="es-ES" sz="2800"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722318808"/>
              </p:ext>
            </p:extLst>
          </p:nvPr>
        </p:nvGraphicFramePr>
        <p:xfrm>
          <a:off x="468154" y="1147408"/>
          <a:ext cx="8426770" cy="4322150"/>
        </p:xfrm>
        <a:graphic>
          <a:graphicData uri="http://schemas.openxmlformats.org/drawingml/2006/table">
            <a:tbl>
              <a:tblPr firstRow="1" lastRow="1" lastCol="1" bandRow="1" bandCol="1">
                <a:tableStyleId>{17292A2E-F333-43FB-9621-5CBBE7FDCDCB}</a:tableStyleId>
              </a:tblPr>
              <a:tblGrid>
                <a:gridCol w="2269754"/>
                <a:gridCol w="1311915"/>
                <a:gridCol w="1311915"/>
                <a:gridCol w="1311915"/>
                <a:gridCol w="1311915"/>
                <a:gridCol w="909356"/>
              </a:tblGrid>
              <a:tr h="272195">
                <a:tc>
                  <a:txBody>
                    <a:bodyPr/>
                    <a:lstStyle/>
                    <a:p>
                      <a:pPr algn="ctr" fontAlgn="b"/>
                      <a:r>
                        <a:rPr lang="es-ES" sz="1500" u="none" strike="noStrike" dirty="0" smtClean="0">
                          <a:effectLst/>
                        </a:rPr>
                        <a:t>Tipo de apoyo</a:t>
                      </a:r>
                      <a:endParaRPr lang="es-ES" sz="1500" b="0" i="0" u="none" strike="noStrike" dirty="0">
                        <a:solidFill>
                          <a:srgbClr val="FFFFFF"/>
                        </a:solidFill>
                        <a:effectLst/>
                        <a:latin typeface="Calibri"/>
                      </a:endParaRPr>
                    </a:p>
                  </a:txBody>
                  <a:tcPr marL="0" marR="0" marT="0" marB="0" anchor="ctr"/>
                </a:tc>
                <a:tc>
                  <a:txBody>
                    <a:bodyPr/>
                    <a:lstStyle/>
                    <a:p>
                      <a:pPr algn="ctr" fontAlgn="b"/>
                      <a:r>
                        <a:rPr lang="es-ES" sz="1500" u="none" strike="noStrike" dirty="0">
                          <a:effectLst/>
                        </a:rPr>
                        <a:t>Artes y Diseño</a:t>
                      </a:r>
                      <a:endParaRPr lang="es-ES" sz="1500" b="0" i="0" u="none" strike="noStrike" dirty="0">
                        <a:solidFill>
                          <a:srgbClr val="FFFFFF"/>
                        </a:solidFill>
                        <a:effectLst/>
                        <a:latin typeface="Calibri"/>
                      </a:endParaRPr>
                    </a:p>
                  </a:txBody>
                  <a:tcPr marL="0" marR="0" marT="0" marB="0" anchor="ctr"/>
                </a:tc>
                <a:tc>
                  <a:txBody>
                    <a:bodyPr/>
                    <a:lstStyle/>
                    <a:p>
                      <a:pPr algn="ctr" fontAlgn="b"/>
                      <a:r>
                        <a:rPr lang="es-ES" sz="1500" u="none" strike="noStrike">
                          <a:effectLst/>
                        </a:rPr>
                        <a:t>Ciencias Económicas - Administrativas</a:t>
                      </a:r>
                      <a:endParaRPr lang="es-ES" sz="1500" b="0" i="0" u="none" strike="noStrike">
                        <a:solidFill>
                          <a:srgbClr val="FFFFFF"/>
                        </a:solidFill>
                        <a:effectLst/>
                        <a:latin typeface="Calibri"/>
                      </a:endParaRPr>
                    </a:p>
                  </a:txBody>
                  <a:tcPr marL="0" marR="0" marT="0" marB="0" anchor="ctr"/>
                </a:tc>
                <a:tc>
                  <a:txBody>
                    <a:bodyPr/>
                    <a:lstStyle/>
                    <a:p>
                      <a:pPr algn="ctr" fontAlgn="b"/>
                      <a:r>
                        <a:rPr lang="es-ES" sz="1500" u="none" strike="noStrike">
                          <a:effectLst/>
                        </a:rPr>
                        <a:t>Ciencias Naturales e Ingeniería</a:t>
                      </a:r>
                      <a:endParaRPr lang="es-ES" sz="1500" b="0" i="0" u="none" strike="noStrike">
                        <a:solidFill>
                          <a:srgbClr val="FFFFFF"/>
                        </a:solidFill>
                        <a:effectLst/>
                        <a:latin typeface="Calibri"/>
                      </a:endParaRPr>
                    </a:p>
                  </a:txBody>
                  <a:tcPr marL="0" marR="0" marT="0" marB="0" anchor="ctr"/>
                </a:tc>
                <a:tc>
                  <a:txBody>
                    <a:bodyPr/>
                    <a:lstStyle/>
                    <a:p>
                      <a:pPr algn="ctr" fontAlgn="b"/>
                      <a:r>
                        <a:rPr lang="es-ES" sz="1500" u="none" strike="noStrike">
                          <a:effectLst/>
                        </a:rPr>
                        <a:t>Ciencias Sociales</a:t>
                      </a:r>
                      <a:endParaRPr lang="es-ES" sz="1500" b="0" i="0" u="none" strike="noStrike">
                        <a:solidFill>
                          <a:srgbClr val="FFFFFF"/>
                        </a:solidFill>
                        <a:effectLst/>
                        <a:latin typeface="Calibri"/>
                      </a:endParaRPr>
                    </a:p>
                  </a:txBody>
                  <a:tcPr marL="0" marR="0" marT="0" marB="0" anchor="ctr"/>
                </a:tc>
                <a:tc>
                  <a:txBody>
                    <a:bodyPr/>
                    <a:lstStyle/>
                    <a:p>
                      <a:pPr algn="ctr" fontAlgn="b"/>
                      <a:r>
                        <a:rPr lang="es-ES" sz="1500" u="none" strike="noStrike" dirty="0" smtClean="0">
                          <a:effectLst/>
                        </a:rPr>
                        <a:t>Total</a:t>
                      </a:r>
                      <a:endParaRPr lang="es-ES" sz="1500" b="0" i="0" u="none" strike="noStrike" dirty="0">
                        <a:solidFill>
                          <a:srgbClr val="FFFFFF"/>
                        </a:solidFill>
                        <a:effectLst/>
                        <a:latin typeface="Calibri"/>
                      </a:endParaRPr>
                    </a:p>
                  </a:txBody>
                  <a:tcPr marL="0" marR="0" marT="0" marB="0" anchor="ctr"/>
                </a:tc>
              </a:tr>
              <a:tr h="272195">
                <a:tc>
                  <a:txBody>
                    <a:bodyPr/>
                    <a:lstStyle/>
                    <a:p>
                      <a:pPr algn="l" fontAlgn="b"/>
                      <a:r>
                        <a:rPr lang="es-ES" sz="1500" u="none" strike="noStrike" dirty="0">
                          <a:effectLst/>
                        </a:rPr>
                        <a:t>Beca acuerdo 38</a:t>
                      </a:r>
                      <a:endParaRPr lang="es-ES" sz="1500" b="0" i="0" u="none" strike="noStrike" dirty="0">
                        <a:solidFill>
                          <a:srgbClr val="000000"/>
                        </a:solidFill>
                        <a:effectLst/>
                        <a:latin typeface="Calibri"/>
                      </a:endParaRPr>
                    </a:p>
                  </a:txBody>
                  <a:tcPr marL="130817"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dirty="0">
                          <a:effectLst/>
                        </a:rPr>
                        <a:t>2</a:t>
                      </a:r>
                      <a:endParaRPr lang="es-ES" sz="1500" b="0" i="0" u="none" strike="noStrike" dirty="0">
                        <a:solidFill>
                          <a:srgbClr val="000000"/>
                        </a:solidFill>
                        <a:effectLst/>
                        <a:latin typeface="Calibri"/>
                      </a:endParaRPr>
                    </a:p>
                  </a:txBody>
                  <a:tcPr marL="0"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2</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dirty="0">
                          <a:effectLst/>
                        </a:rPr>
                        <a:t>Licencia </a:t>
                      </a:r>
                      <a:r>
                        <a:rPr lang="es-ES" sz="1500" u="none" strike="noStrike" dirty="0" smtClean="0">
                          <a:effectLst/>
                        </a:rPr>
                        <a:t>terminada</a:t>
                      </a:r>
                      <a:endParaRPr lang="es-ES" sz="1500" b="0" i="0" u="none" strike="noStrike" dirty="0">
                        <a:solidFill>
                          <a:srgbClr val="000000"/>
                        </a:solidFill>
                        <a:effectLst/>
                        <a:latin typeface="Calibri"/>
                      </a:endParaRPr>
                    </a:p>
                  </a:txBody>
                  <a:tcPr marL="130817" marR="0" marT="0" marB="0" anchor="ctr"/>
                </a:tc>
                <a:tc>
                  <a:txBody>
                    <a:bodyPr/>
                    <a:lstStyle/>
                    <a:p>
                      <a:pPr algn="ctr" fontAlgn="b"/>
                      <a:r>
                        <a:rPr lang="es-ES" sz="1500" u="none" strike="noStrike" dirty="0">
                          <a:effectLst/>
                        </a:rPr>
                        <a:t>2</a:t>
                      </a:r>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dirty="0">
                          <a:effectLst/>
                        </a:rPr>
                        <a:t>2</a:t>
                      </a:r>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2</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7</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dirty="0">
                          <a:effectLst/>
                        </a:rPr>
                        <a:t>Licencia </a:t>
                      </a:r>
                      <a:r>
                        <a:rPr lang="es-ES" sz="1500" u="none" strike="noStrike" dirty="0" smtClean="0">
                          <a:effectLst/>
                        </a:rPr>
                        <a:t>terminada </a:t>
                      </a:r>
                      <a:r>
                        <a:rPr lang="es-ES" sz="1500" u="none" strike="noStrike" dirty="0">
                          <a:effectLst/>
                        </a:rPr>
                        <a:t>y matrícula</a:t>
                      </a:r>
                      <a:endParaRPr lang="es-ES" sz="1500" b="0" i="0" u="none" strike="noStrike" dirty="0">
                        <a:solidFill>
                          <a:srgbClr val="000000"/>
                        </a:solidFill>
                        <a:effectLst/>
                        <a:latin typeface="Calibri"/>
                      </a:endParaRPr>
                    </a:p>
                  </a:txBody>
                  <a:tcPr marL="130817" marR="0" marT="0" marB="0" anchor="ctr"/>
                </a:tc>
                <a:tc>
                  <a:txBody>
                    <a:bodyPr/>
                    <a:lstStyle/>
                    <a:p>
                      <a:pPr algn="ctr" fontAlgn="b"/>
                      <a:r>
                        <a:rPr lang="es-ES" sz="1500" u="none" strike="noStrike">
                          <a:effectLst/>
                        </a:rPr>
                        <a:t>2</a:t>
                      </a:r>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4</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a:effectLst/>
                        </a:rPr>
                        <a:t>Licencia no remunerada</a:t>
                      </a:r>
                      <a:endParaRPr lang="es-ES" sz="1500" b="0" i="0" u="none" strike="noStrike">
                        <a:solidFill>
                          <a:srgbClr val="000000"/>
                        </a:solidFill>
                        <a:effectLst/>
                        <a:latin typeface="Calibri"/>
                      </a:endParaRPr>
                    </a:p>
                  </a:txBody>
                  <a:tcPr marL="130817"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3</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3</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6</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a:effectLst/>
                        </a:rPr>
                        <a:t>Licencia remunerada</a:t>
                      </a:r>
                      <a:endParaRPr lang="es-ES" sz="1500" b="0" i="0" u="none" strike="noStrike">
                        <a:solidFill>
                          <a:srgbClr val="000000"/>
                        </a:solidFill>
                        <a:effectLst/>
                        <a:latin typeface="Calibri"/>
                      </a:endParaRPr>
                    </a:p>
                  </a:txBody>
                  <a:tcPr marL="130817" marR="0" marT="0" marB="0" anchor="ctr"/>
                </a:tc>
                <a:tc>
                  <a:txBody>
                    <a:bodyPr/>
                    <a:lstStyle/>
                    <a:p>
                      <a:pPr algn="ctr" fontAlgn="b"/>
                      <a:r>
                        <a:rPr lang="es-ES" sz="1500" u="none" strike="noStrike" dirty="0">
                          <a:effectLst/>
                        </a:rPr>
                        <a:t>1</a:t>
                      </a:r>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2</a:t>
                      </a:r>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2</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5</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a:effectLst/>
                        </a:rPr>
                        <a:t>Licencia remunerada y matrícula</a:t>
                      </a:r>
                      <a:endParaRPr lang="es-ES" sz="1500" b="0" i="0" u="none" strike="noStrike">
                        <a:solidFill>
                          <a:srgbClr val="000000"/>
                        </a:solidFill>
                        <a:effectLst/>
                        <a:latin typeface="Calibri"/>
                      </a:endParaRPr>
                    </a:p>
                  </a:txBody>
                  <a:tcPr marL="130817"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a:effectLst/>
                        </a:rPr>
                        <a:t>Matrícula parcial</a:t>
                      </a:r>
                      <a:endParaRPr lang="es-ES" sz="1500" b="0" i="0" u="none" strike="noStrike">
                        <a:solidFill>
                          <a:srgbClr val="000000"/>
                        </a:solidFill>
                        <a:effectLst/>
                        <a:latin typeface="Calibri"/>
                      </a:endParaRPr>
                    </a:p>
                  </a:txBody>
                  <a:tcPr marL="130817"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dirty="0">
                          <a:effectLst/>
                        </a:rPr>
                        <a:t>2</a:t>
                      </a:r>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3</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a:effectLst/>
                        </a:rPr>
                        <a:t>Matrícula total</a:t>
                      </a:r>
                      <a:endParaRPr lang="es-ES" sz="1500" b="0" i="0" u="none" strike="noStrike">
                        <a:solidFill>
                          <a:srgbClr val="000000"/>
                        </a:solidFill>
                        <a:effectLst/>
                        <a:latin typeface="Calibri"/>
                      </a:endParaRPr>
                    </a:p>
                  </a:txBody>
                  <a:tcPr marL="130817"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2</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dirty="0" smtClean="0">
                          <a:effectLst/>
                        </a:rPr>
                        <a:t>Ninguno</a:t>
                      </a:r>
                      <a:endParaRPr lang="es-ES" sz="1500" b="0" i="0" u="none" strike="noStrike" dirty="0">
                        <a:solidFill>
                          <a:srgbClr val="000000"/>
                        </a:solidFill>
                        <a:effectLst/>
                        <a:latin typeface="Calibri"/>
                      </a:endParaRPr>
                    </a:p>
                  </a:txBody>
                  <a:tcPr marL="130817"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dirty="0">
                          <a:effectLst/>
                        </a:rPr>
                        <a:t>3</a:t>
                      </a:r>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5</a:t>
                      </a:r>
                      <a:endParaRPr lang="es-ES" sz="1500" b="0" i="0" u="none" strike="noStrike">
                        <a:solidFill>
                          <a:srgbClr val="000000"/>
                        </a:solidFill>
                        <a:effectLst/>
                        <a:latin typeface="Calibri"/>
                      </a:endParaRPr>
                    </a:p>
                  </a:txBody>
                  <a:tcPr marL="0" marR="0" marT="0" marB="0" anchor="ctr"/>
                </a:tc>
              </a:tr>
              <a:tr h="272195">
                <a:tc>
                  <a:txBody>
                    <a:bodyPr/>
                    <a:lstStyle/>
                    <a:p>
                      <a:pPr algn="l" fontAlgn="b"/>
                      <a:r>
                        <a:rPr lang="es-ES" sz="1500" u="none" strike="noStrike" dirty="0">
                          <a:effectLst/>
                        </a:rPr>
                        <a:t>Préstamo </a:t>
                      </a:r>
                      <a:r>
                        <a:rPr lang="es-ES" sz="1500" u="none" strike="noStrike" dirty="0" err="1">
                          <a:effectLst/>
                        </a:rPr>
                        <a:t>condonable</a:t>
                      </a:r>
                      <a:endParaRPr lang="es-ES" sz="1500" b="0" i="0" u="none" strike="noStrike" dirty="0">
                        <a:solidFill>
                          <a:srgbClr val="000000"/>
                        </a:solidFill>
                        <a:effectLst/>
                        <a:latin typeface="Calibri"/>
                      </a:endParaRPr>
                    </a:p>
                  </a:txBody>
                  <a:tcPr marL="130817"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a:solidFill>
                          <a:srgbClr val="000000"/>
                        </a:solidFill>
                        <a:effectLst/>
                        <a:latin typeface="Calibri"/>
                      </a:endParaRPr>
                    </a:p>
                  </a:txBody>
                  <a:tcPr marL="0" marR="0" marT="0" marB="0" anchor="ctr"/>
                </a:tc>
                <a:tc>
                  <a:txBody>
                    <a:bodyPr/>
                    <a:lstStyle/>
                    <a:p>
                      <a:pPr algn="ctr" fontAlgn="b"/>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dirty="0">
                          <a:effectLst/>
                        </a:rPr>
                        <a:t>1</a:t>
                      </a:r>
                      <a:endParaRPr lang="es-ES" sz="1500" b="0" i="0" u="none" strike="noStrike" dirty="0">
                        <a:solidFill>
                          <a:srgbClr val="000000"/>
                        </a:solidFill>
                        <a:effectLst/>
                        <a:latin typeface="Calibri"/>
                      </a:endParaRPr>
                    </a:p>
                  </a:txBody>
                  <a:tcPr marL="0" marR="0" marT="0" marB="0" anchor="ctr"/>
                </a:tc>
              </a:tr>
              <a:tr h="272195">
                <a:tc>
                  <a:txBody>
                    <a:bodyPr/>
                    <a:lstStyle/>
                    <a:p>
                      <a:pPr algn="l" fontAlgn="b"/>
                      <a:r>
                        <a:rPr lang="es-ES" sz="1500" u="none" strike="noStrike" dirty="0">
                          <a:effectLst/>
                        </a:rPr>
                        <a:t>Tiempo</a:t>
                      </a:r>
                      <a:endParaRPr lang="es-ES" sz="1500" b="0" i="0" u="none" strike="noStrike" dirty="0">
                        <a:solidFill>
                          <a:srgbClr val="000000"/>
                        </a:solidFill>
                        <a:effectLst/>
                        <a:latin typeface="Calibri"/>
                      </a:endParaRPr>
                    </a:p>
                  </a:txBody>
                  <a:tcPr marL="130817" marR="0" marT="0" marB="0" anchor="ctr"/>
                </a:tc>
                <a:tc>
                  <a:txBody>
                    <a:bodyPr/>
                    <a:lstStyle/>
                    <a:p>
                      <a:pPr algn="ctr" fontAlgn="b"/>
                      <a:r>
                        <a:rPr lang="es-ES" sz="1500" u="none" strike="noStrike" dirty="0">
                          <a:effectLst/>
                        </a:rPr>
                        <a:t>1</a:t>
                      </a:r>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dirty="0">
                          <a:effectLst/>
                        </a:rPr>
                        <a:t>2</a:t>
                      </a:r>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a:effectLst/>
                        </a:rPr>
                        <a:t>1</a:t>
                      </a:r>
                      <a:endParaRPr lang="es-ES" sz="1500" b="0" i="0" u="none" strike="noStrike">
                        <a:solidFill>
                          <a:srgbClr val="000000"/>
                        </a:solidFill>
                        <a:effectLst/>
                        <a:latin typeface="Calibri"/>
                      </a:endParaRPr>
                    </a:p>
                  </a:txBody>
                  <a:tcPr marL="0" marR="0" marT="0" marB="0" anchor="ctr"/>
                </a:tc>
                <a:tc>
                  <a:txBody>
                    <a:bodyPr/>
                    <a:lstStyle/>
                    <a:p>
                      <a:pPr algn="ctr" fontAlgn="b"/>
                      <a:r>
                        <a:rPr lang="es-ES" sz="1500" u="none" strike="noStrike" dirty="0">
                          <a:effectLst/>
                        </a:rPr>
                        <a:t>6</a:t>
                      </a:r>
                      <a:endParaRPr lang="es-ES" sz="1500" b="0" i="0" u="none" strike="noStrike" dirty="0">
                        <a:solidFill>
                          <a:srgbClr val="000000"/>
                        </a:solidFill>
                        <a:effectLst/>
                        <a:latin typeface="Calibri"/>
                      </a:endParaRPr>
                    </a:p>
                  </a:txBody>
                  <a:tcPr marL="0" marR="0" marT="0" marB="0" anchor="ctr"/>
                </a:tc>
                <a:tc>
                  <a:txBody>
                    <a:bodyPr/>
                    <a:lstStyle/>
                    <a:p>
                      <a:pPr algn="ctr" fontAlgn="b"/>
                      <a:r>
                        <a:rPr lang="es-ES" sz="1500" u="none" strike="noStrike" dirty="0">
                          <a:effectLst/>
                        </a:rPr>
                        <a:t>10</a:t>
                      </a:r>
                      <a:endParaRPr lang="es-ES" sz="1500" b="0" i="0" u="none" strike="noStrike" dirty="0">
                        <a:solidFill>
                          <a:srgbClr val="000000"/>
                        </a:solidFill>
                        <a:effectLst/>
                        <a:latin typeface="Calibri"/>
                      </a:endParaRPr>
                    </a:p>
                  </a:txBody>
                  <a:tcPr marL="0" marR="0" marT="0" marB="0" anchor="ctr"/>
                </a:tc>
              </a:tr>
              <a:tr h="272195">
                <a:tc>
                  <a:txBody>
                    <a:bodyPr/>
                    <a:lstStyle/>
                    <a:p>
                      <a:pPr algn="l" fontAlgn="b"/>
                      <a:r>
                        <a:rPr lang="es-ES" sz="1500" u="none" strike="noStrike" dirty="0" smtClean="0">
                          <a:effectLst/>
                        </a:rPr>
                        <a:t>Total</a:t>
                      </a:r>
                      <a:endParaRPr lang="es-ES" sz="1500" b="0" i="0" u="none" strike="noStrike" dirty="0">
                        <a:solidFill>
                          <a:srgbClr val="000000"/>
                        </a:solidFill>
                        <a:effectLst/>
                        <a:latin typeface="Calibri"/>
                      </a:endParaRPr>
                    </a:p>
                  </a:txBody>
                  <a:tcPr marL="130817" marR="0" marT="0" marB="0" anchor="ctr"/>
                </a:tc>
                <a:tc>
                  <a:txBody>
                    <a:bodyPr/>
                    <a:lstStyle/>
                    <a:p>
                      <a:pPr algn="ctr" fontAlgn="b"/>
                      <a:r>
                        <a:rPr lang="es-ES" sz="1500" u="none" strike="noStrike" dirty="0">
                          <a:effectLst/>
                        </a:rPr>
                        <a:t>10</a:t>
                      </a:r>
                      <a:endParaRPr lang="es-ES" sz="1500" b="0" i="0" u="none" strike="noStrike" dirty="0">
                        <a:solidFill>
                          <a:srgbClr val="FFFFFF"/>
                        </a:solidFill>
                        <a:effectLst/>
                        <a:latin typeface="Calibri"/>
                      </a:endParaRPr>
                    </a:p>
                  </a:txBody>
                  <a:tcPr marL="0" marR="0" marT="0" marB="0" anchor="ctr"/>
                </a:tc>
                <a:tc>
                  <a:txBody>
                    <a:bodyPr/>
                    <a:lstStyle/>
                    <a:p>
                      <a:pPr algn="ctr" fontAlgn="b"/>
                      <a:r>
                        <a:rPr lang="es-ES" sz="1500" u="none" strike="noStrike" dirty="0">
                          <a:effectLst/>
                        </a:rPr>
                        <a:t>8</a:t>
                      </a:r>
                      <a:endParaRPr lang="es-ES" sz="1500" b="0" i="0" u="none" strike="noStrike" dirty="0">
                        <a:solidFill>
                          <a:srgbClr val="FFFFFF"/>
                        </a:solidFill>
                        <a:effectLst/>
                        <a:latin typeface="Calibri"/>
                      </a:endParaRPr>
                    </a:p>
                  </a:txBody>
                  <a:tcPr marL="0" marR="0" marT="0" marB="0" anchor="ctr"/>
                </a:tc>
                <a:tc>
                  <a:txBody>
                    <a:bodyPr/>
                    <a:lstStyle/>
                    <a:p>
                      <a:pPr algn="ctr" fontAlgn="b"/>
                      <a:r>
                        <a:rPr lang="es-ES" sz="1500" u="none" strike="noStrike" dirty="0">
                          <a:effectLst/>
                        </a:rPr>
                        <a:t>9</a:t>
                      </a:r>
                      <a:endParaRPr lang="es-ES" sz="1500" b="0" i="0" u="none" strike="noStrike" dirty="0">
                        <a:solidFill>
                          <a:srgbClr val="FFFFFF"/>
                        </a:solidFill>
                        <a:effectLst/>
                        <a:latin typeface="Calibri"/>
                      </a:endParaRPr>
                    </a:p>
                  </a:txBody>
                  <a:tcPr marL="0" marR="0" marT="0" marB="0" anchor="ctr"/>
                </a:tc>
                <a:tc>
                  <a:txBody>
                    <a:bodyPr/>
                    <a:lstStyle/>
                    <a:p>
                      <a:pPr algn="ctr" fontAlgn="b"/>
                      <a:r>
                        <a:rPr lang="es-ES" sz="1500" u="none" strike="noStrike" dirty="0">
                          <a:effectLst/>
                        </a:rPr>
                        <a:t>19</a:t>
                      </a:r>
                      <a:endParaRPr lang="es-ES" sz="1500" b="0" i="0" u="none" strike="noStrike" dirty="0">
                        <a:solidFill>
                          <a:srgbClr val="FFFFFF"/>
                        </a:solidFill>
                        <a:effectLst/>
                        <a:latin typeface="Calibri"/>
                      </a:endParaRPr>
                    </a:p>
                  </a:txBody>
                  <a:tcPr marL="0" marR="0" marT="0" marB="0" anchor="ctr"/>
                </a:tc>
                <a:tc>
                  <a:txBody>
                    <a:bodyPr/>
                    <a:lstStyle/>
                    <a:p>
                      <a:pPr algn="ctr" fontAlgn="b"/>
                      <a:r>
                        <a:rPr lang="es-ES" sz="1500" u="none" strike="noStrike" dirty="0">
                          <a:effectLst/>
                        </a:rPr>
                        <a:t>46</a:t>
                      </a:r>
                      <a:endParaRPr lang="es-ES" sz="1500" b="0" i="0" u="none" strike="noStrike" dirty="0">
                        <a:solidFill>
                          <a:srgbClr val="FFFFFF"/>
                        </a:solidFill>
                        <a:effectLst/>
                        <a:latin typeface="Calibri"/>
                      </a:endParaRPr>
                    </a:p>
                  </a:txBody>
                  <a:tcPr marL="0" marR="0" marT="0" marB="0" anchor="ctr"/>
                </a:tc>
              </a:tr>
            </a:tbl>
          </a:graphicData>
        </a:graphic>
      </p:graphicFrame>
      <p:sp>
        <p:nvSpPr>
          <p:cNvPr id="6" name="CuadroTexto 5"/>
          <p:cNvSpPr txBox="1"/>
          <p:nvPr/>
        </p:nvSpPr>
        <p:spPr>
          <a:xfrm>
            <a:off x="411114" y="5603367"/>
            <a:ext cx="7768386" cy="338554"/>
          </a:xfrm>
          <a:prstGeom prst="rect">
            <a:avLst/>
          </a:prstGeom>
          <a:noFill/>
        </p:spPr>
        <p:txBody>
          <a:bodyPr wrap="square" rtlCol="0">
            <a:spAutoFit/>
          </a:bodyPr>
          <a:lstStyle/>
          <a:p>
            <a:r>
              <a:rPr lang="es-ES" sz="1600" dirty="0" smtClean="0"/>
              <a:t>Fuente: Información suministrada por las Facultades</a:t>
            </a:r>
            <a:endParaRPr lang="es-ES" sz="1600" dirty="0"/>
          </a:p>
        </p:txBody>
      </p:sp>
    </p:spTree>
    <p:extLst>
      <p:ext uri="{BB962C8B-B14F-4D97-AF65-F5344CB8AC3E}">
        <p14:creationId xmlns:p14="http://schemas.microsoft.com/office/powerpoint/2010/main" val="22292173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154" y="491403"/>
            <a:ext cx="8426768" cy="720080"/>
          </a:xfrm>
        </p:spPr>
        <p:txBody>
          <a:bodyPr>
            <a:normAutofit fontScale="90000"/>
          </a:bodyPr>
          <a:lstStyle/>
          <a:p>
            <a:r>
              <a:rPr lang="es-ES" dirty="0" smtClean="0"/>
              <a:t>Año de finalización de estudios de maestría</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85893413"/>
              </p:ext>
            </p:extLst>
          </p:nvPr>
        </p:nvGraphicFramePr>
        <p:xfrm>
          <a:off x="468154" y="1357241"/>
          <a:ext cx="8335344" cy="3981624"/>
        </p:xfrm>
        <a:graphic>
          <a:graphicData uri="http://schemas.openxmlformats.org/drawingml/2006/table">
            <a:tbl>
              <a:tblPr/>
              <a:tblGrid>
                <a:gridCol w="3437084"/>
                <a:gridCol w="979652"/>
                <a:gridCol w="979652"/>
                <a:gridCol w="979652"/>
                <a:gridCol w="979652"/>
                <a:gridCol w="979652"/>
              </a:tblGrid>
              <a:tr h="663604">
                <a:tc>
                  <a:txBody>
                    <a:bodyPr/>
                    <a:lstStyle/>
                    <a:p>
                      <a:pPr algn="l" fontAlgn="b"/>
                      <a:r>
                        <a:rPr lang="es-ES" sz="1600" b="0" i="0" u="none" strike="noStrike" dirty="0" smtClean="0">
                          <a:solidFill>
                            <a:srgbClr val="FFFFFF"/>
                          </a:solidFill>
                          <a:effectLst/>
                          <a:latin typeface="Calibri"/>
                        </a:rPr>
                        <a:t>Facultad</a:t>
                      </a:r>
                      <a:endParaRPr lang="es-ES" sz="1600" b="0" i="0" u="none" strike="noStrike" dirty="0">
                        <a:solidFill>
                          <a:srgbClr val="FFFFFF"/>
                        </a:solidFill>
                        <a:effectLst/>
                        <a:latin typeface="Calibri"/>
                      </a:endParaRPr>
                    </a:p>
                  </a:txBody>
                  <a:tcPr marL="0" marR="0" marT="0" marB="0" anchor="ctr">
                    <a:lnL w="9525" cap="flat" cmpd="sng" algn="ctr">
                      <a:solidFill>
                        <a:srgbClr val="9BBB59">
                          <a:lumMod val="75000"/>
                        </a:srgbClr>
                      </a:solidFill>
                      <a:prstDash val="solid"/>
                      <a:round/>
                      <a:headEnd type="none" w="med" len="med"/>
                      <a:tailEnd type="none" w="med" len="med"/>
                    </a:lnL>
                    <a:lnR>
                      <a:noFill/>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solidFill>
                      <a:srgbClr val="396431"/>
                    </a:solidFill>
                  </a:tcPr>
                </a:tc>
                <a:tc>
                  <a:txBody>
                    <a:bodyPr/>
                    <a:lstStyle/>
                    <a:p>
                      <a:pPr algn="ctr" fontAlgn="b"/>
                      <a:r>
                        <a:rPr lang="es-ES" sz="1600" b="0" i="0" u="none" strike="noStrike" dirty="0">
                          <a:solidFill>
                            <a:srgbClr val="FFFFFF"/>
                          </a:solidFill>
                          <a:effectLst/>
                          <a:latin typeface="Calibri"/>
                        </a:rPr>
                        <a:t>2014</a:t>
                      </a:r>
                    </a:p>
                  </a:txBody>
                  <a:tcPr marL="0" marR="0" marT="0" marB="0" anchor="ctr">
                    <a:lnL>
                      <a:noFill/>
                    </a:lnL>
                    <a:lnR>
                      <a:noFill/>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solidFill>
                      <a:srgbClr val="396431"/>
                    </a:solidFill>
                  </a:tcPr>
                </a:tc>
                <a:tc>
                  <a:txBody>
                    <a:bodyPr/>
                    <a:lstStyle/>
                    <a:p>
                      <a:pPr algn="ctr" fontAlgn="b"/>
                      <a:r>
                        <a:rPr lang="es-ES" sz="1600" b="0" i="0" u="none" strike="noStrike">
                          <a:solidFill>
                            <a:srgbClr val="FFFFFF"/>
                          </a:solidFill>
                          <a:effectLst/>
                          <a:latin typeface="Calibri"/>
                        </a:rPr>
                        <a:t>2015</a:t>
                      </a:r>
                    </a:p>
                  </a:txBody>
                  <a:tcPr marL="0" marR="0" marT="0" marB="0" anchor="ctr">
                    <a:lnL>
                      <a:noFill/>
                    </a:lnL>
                    <a:lnR>
                      <a:noFill/>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solidFill>
                      <a:srgbClr val="396431"/>
                    </a:solidFill>
                  </a:tcPr>
                </a:tc>
                <a:tc>
                  <a:txBody>
                    <a:bodyPr/>
                    <a:lstStyle/>
                    <a:p>
                      <a:pPr algn="ctr" fontAlgn="b"/>
                      <a:r>
                        <a:rPr lang="es-ES" sz="1600" b="0" i="0" u="none" strike="noStrike" dirty="0">
                          <a:solidFill>
                            <a:srgbClr val="FFFFFF"/>
                          </a:solidFill>
                          <a:effectLst/>
                          <a:latin typeface="Calibri"/>
                        </a:rPr>
                        <a:t>2016</a:t>
                      </a:r>
                    </a:p>
                  </a:txBody>
                  <a:tcPr marL="0" marR="0" marT="0" marB="0" anchor="ctr">
                    <a:lnL>
                      <a:noFill/>
                    </a:lnL>
                    <a:lnR>
                      <a:noFill/>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solidFill>
                      <a:srgbClr val="396431"/>
                    </a:solidFill>
                  </a:tcPr>
                </a:tc>
                <a:tc>
                  <a:txBody>
                    <a:bodyPr/>
                    <a:lstStyle/>
                    <a:p>
                      <a:pPr algn="ctr" fontAlgn="b"/>
                      <a:r>
                        <a:rPr lang="es-ES" sz="1600" b="0" i="0" u="none" strike="noStrike" dirty="0">
                          <a:solidFill>
                            <a:srgbClr val="FFFFFF"/>
                          </a:solidFill>
                          <a:effectLst/>
                          <a:latin typeface="Calibri"/>
                        </a:rPr>
                        <a:t>Sin </a:t>
                      </a:r>
                      <a:r>
                        <a:rPr lang="es-ES" sz="1600" b="0" i="0" u="none" strike="noStrike" dirty="0" err="1" smtClean="0">
                          <a:solidFill>
                            <a:srgbClr val="FFFFFF"/>
                          </a:solidFill>
                          <a:effectLst/>
                          <a:latin typeface="Calibri"/>
                        </a:rPr>
                        <a:t>info</a:t>
                      </a:r>
                      <a:r>
                        <a:rPr lang="es-ES" sz="1600" b="0" i="0" u="none" strike="noStrike" dirty="0" smtClean="0">
                          <a:solidFill>
                            <a:srgbClr val="FFFFFF"/>
                          </a:solidFill>
                          <a:effectLst/>
                          <a:latin typeface="Calibri"/>
                        </a:rPr>
                        <a:t>.</a:t>
                      </a:r>
                      <a:endParaRPr lang="es-ES" sz="1600" b="0" i="0" u="none" strike="noStrike" dirty="0">
                        <a:solidFill>
                          <a:srgbClr val="FFFFFF"/>
                        </a:solidFill>
                        <a:effectLst/>
                        <a:latin typeface="Calibri"/>
                      </a:endParaRPr>
                    </a:p>
                  </a:txBody>
                  <a:tcPr marL="0" marR="0" marT="0" marB="0" anchor="ctr">
                    <a:lnL>
                      <a:noFill/>
                    </a:lnL>
                    <a:lnR>
                      <a:noFill/>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solidFill>
                      <a:srgbClr val="396431"/>
                    </a:solidFill>
                  </a:tcPr>
                </a:tc>
                <a:tc>
                  <a:txBody>
                    <a:bodyPr/>
                    <a:lstStyle/>
                    <a:p>
                      <a:pPr algn="ctr" fontAlgn="b"/>
                      <a:r>
                        <a:rPr lang="es-ES" sz="1600" b="0" i="0" u="none" strike="noStrike" dirty="0">
                          <a:solidFill>
                            <a:srgbClr val="FFFFFF"/>
                          </a:solidFill>
                          <a:effectLst/>
                          <a:latin typeface="Calibri"/>
                        </a:rPr>
                        <a:t>Total general</a:t>
                      </a:r>
                    </a:p>
                  </a:txBody>
                  <a:tcPr marL="0" marR="0" marT="0" marB="0" anchor="ctr">
                    <a:lnL>
                      <a:noFill/>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solidFill>
                      <a:srgbClr val="396431"/>
                    </a:solidFill>
                  </a:tcPr>
                </a:tc>
              </a:tr>
              <a:tr h="663604">
                <a:tc>
                  <a:txBody>
                    <a:bodyPr/>
                    <a:lstStyle/>
                    <a:p>
                      <a:pPr algn="l" fontAlgn="b"/>
                      <a:r>
                        <a:rPr lang="es-ES" sz="1600" b="0" i="0" u="none" strike="noStrike" dirty="0">
                          <a:solidFill>
                            <a:srgbClr val="000000"/>
                          </a:solidFill>
                          <a:effectLst/>
                          <a:latin typeface="Calibri"/>
                        </a:rPr>
                        <a:t>Artes y Diseño</a:t>
                      </a:r>
                    </a:p>
                  </a:txBody>
                  <a:tcPr marL="156051"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20</a:t>
                      </a: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3</a:t>
                      </a: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endParaRPr lang="es-ES" sz="1600" b="0" i="0" u="none" strike="noStrike">
                        <a:solidFill>
                          <a:srgbClr val="000000"/>
                        </a:solidFill>
                        <a:effectLst/>
                        <a:latin typeface="Calibri"/>
                      </a:endParaRP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endParaRPr lang="es-ES" sz="1600" b="0" i="0" u="none" strike="noStrike">
                        <a:solidFill>
                          <a:srgbClr val="000000"/>
                        </a:solidFill>
                        <a:effectLst/>
                        <a:latin typeface="Calibri"/>
                      </a:endParaRP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23</a:t>
                      </a: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r>
              <a:tr h="663604">
                <a:tc>
                  <a:txBody>
                    <a:bodyPr/>
                    <a:lstStyle/>
                    <a:p>
                      <a:pPr algn="l" fontAlgn="b"/>
                      <a:r>
                        <a:rPr lang="es-ES" sz="1600" b="0" i="0" u="none" strike="noStrike" dirty="0">
                          <a:solidFill>
                            <a:srgbClr val="000000"/>
                          </a:solidFill>
                          <a:effectLst/>
                          <a:latin typeface="Calibri"/>
                        </a:rPr>
                        <a:t>Ciencias Económicas - Administrativas</a:t>
                      </a:r>
                    </a:p>
                  </a:txBody>
                  <a:tcPr marL="156051"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2</a:t>
                      </a: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1</a:t>
                      </a: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endParaRPr lang="es-ES" sz="1600" b="0" i="0" u="none" strike="noStrike" dirty="0">
                        <a:solidFill>
                          <a:srgbClr val="000000"/>
                        </a:solidFill>
                        <a:effectLst/>
                        <a:latin typeface="Calibri"/>
                      </a:endParaRP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endParaRPr lang="es-ES" sz="1600" b="0" i="0" u="none" strike="noStrike" dirty="0">
                        <a:solidFill>
                          <a:srgbClr val="000000"/>
                        </a:solidFill>
                        <a:effectLst/>
                        <a:latin typeface="Calibri"/>
                      </a:endParaRP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3</a:t>
                      </a: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r>
              <a:tr h="663604">
                <a:tc>
                  <a:txBody>
                    <a:bodyPr/>
                    <a:lstStyle/>
                    <a:p>
                      <a:pPr algn="l" fontAlgn="b"/>
                      <a:r>
                        <a:rPr lang="es-ES" sz="1600" b="0" i="0" u="none" strike="noStrike">
                          <a:solidFill>
                            <a:srgbClr val="000000"/>
                          </a:solidFill>
                          <a:effectLst/>
                          <a:latin typeface="Calibri"/>
                        </a:rPr>
                        <a:t>Ciencias Naturales e Ingeniería</a:t>
                      </a:r>
                    </a:p>
                  </a:txBody>
                  <a:tcPr marL="156051"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4</a:t>
                      </a: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endParaRPr lang="es-ES" sz="1600" b="0" i="0" u="none" strike="noStrike" dirty="0">
                        <a:solidFill>
                          <a:srgbClr val="000000"/>
                        </a:solidFill>
                        <a:effectLst/>
                        <a:latin typeface="Calibri"/>
                      </a:endParaRP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endParaRPr lang="es-ES" sz="1600" b="0" i="0" u="none" strike="noStrike" dirty="0">
                        <a:solidFill>
                          <a:srgbClr val="000000"/>
                        </a:solidFill>
                        <a:effectLst/>
                        <a:latin typeface="Calibri"/>
                      </a:endParaRP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endParaRPr lang="es-ES" sz="1600" b="0" i="0" u="none" strike="noStrike" dirty="0">
                        <a:solidFill>
                          <a:srgbClr val="000000"/>
                        </a:solidFill>
                        <a:effectLst/>
                        <a:latin typeface="Calibri"/>
                      </a:endParaRP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4</a:t>
                      </a:r>
                    </a:p>
                  </a:txBody>
                  <a:tcPr marL="0" marR="0" marT="0" marB="0" anchor="ctr">
                    <a:lnL w="9525" cap="flat" cmpd="sng" algn="ctr">
                      <a:solidFill>
                        <a:srgbClr val="9BBB59">
                          <a:lumMod val="75000"/>
                        </a:srgbClr>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r>
              <a:tr h="663604">
                <a:tc>
                  <a:txBody>
                    <a:bodyPr/>
                    <a:lstStyle/>
                    <a:p>
                      <a:pPr algn="l" fontAlgn="b"/>
                      <a:r>
                        <a:rPr lang="es-ES" sz="1600" b="0" i="0" u="none" strike="noStrike">
                          <a:solidFill>
                            <a:srgbClr val="000000"/>
                          </a:solidFill>
                          <a:effectLst/>
                          <a:latin typeface="Calibri"/>
                        </a:rPr>
                        <a:t>Ciencias Sociales</a:t>
                      </a:r>
                    </a:p>
                  </a:txBody>
                  <a:tcPr marL="156051" marR="0" marT="0" marB="0" anchor="ctr">
                    <a:lnL w="9525" cap="flat" cmpd="sng" algn="ctr">
                      <a:solidFill>
                        <a:srgbClr val="9BBB59">
                          <a:lumMod val="75000"/>
                        </a:srgbClr>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3</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1</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1</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4</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9</a:t>
                      </a:r>
                    </a:p>
                  </a:txBody>
                  <a:tcPr marL="0" marR="0" marT="0" marB="0" anchor="ctr">
                    <a:lnL w="6350" cap="flat" cmpd="sng" algn="ctr">
                      <a:solidFill>
                        <a:srgbClr val="396431"/>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9525" cap="flat" cmpd="sng" algn="ctr">
                      <a:solidFill>
                        <a:srgbClr val="9BBB59">
                          <a:lumMod val="75000"/>
                        </a:srgbClr>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r>
              <a:tr h="663604">
                <a:tc>
                  <a:txBody>
                    <a:bodyPr/>
                    <a:lstStyle/>
                    <a:p>
                      <a:pPr algn="l" fontAlgn="b"/>
                      <a:r>
                        <a:rPr lang="es-ES" sz="1600" b="1" i="0" u="none" strike="noStrike">
                          <a:solidFill>
                            <a:srgbClr val="000000"/>
                          </a:solidFill>
                          <a:effectLst/>
                          <a:latin typeface="Calibri"/>
                        </a:rPr>
                        <a:t>Total general</a:t>
                      </a:r>
                    </a:p>
                  </a:txBody>
                  <a:tcPr marL="0" marR="0" marT="0" marB="0" anchor="ctr">
                    <a:lnL w="9525" cap="flat" cmpd="sng" algn="ctr">
                      <a:solidFill>
                        <a:srgbClr val="9BBB59">
                          <a:lumMod val="75000"/>
                        </a:srgbClr>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1" i="0" u="none" strike="noStrike" dirty="0">
                          <a:solidFill>
                            <a:srgbClr val="000000"/>
                          </a:solidFill>
                          <a:effectLst/>
                          <a:latin typeface="Calibri"/>
                        </a:rPr>
                        <a:t>29</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1" i="0" u="none" strike="noStrike">
                          <a:solidFill>
                            <a:srgbClr val="000000"/>
                          </a:solidFill>
                          <a:effectLst/>
                          <a:latin typeface="Calibri"/>
                        </a:rPr>
                        <a:t>5</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1" i="0" u="none" strike="noStrike">
                          <a:solidFill>
                            <a:srgbClr val="000000"/>
                          </a:solidFill>
                          <a:effectLst/>
                          <a:latin typeface="Calibri"/>
                        </a:rPr>
                        <a:t>1</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1" i="0" u="none" strike="noStrike">
                          <a:solidFill>
                            <a:srgbClr val="000000"/>
                          </a:solidFill>
                          <a:effectLst/>
                          <a:latin typeface="Calibri"/>
                        </a:rPr>
                        <a:t>4</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c>
                  <a:txBody>
                    <a:bodyPr/>
                    <a:lstStyle/>
                    <a:p>
                      <a:pPr algn="ctr" fontAlgn="b"/>
                      <a:r>
                        <a:rPr lang="es-ES" sz="1600" b="1" i="0" u="none" strike="noStrike" dirty="0">
                          <a:solidFill>
                            <a:srgbClr val="000000"/>
                          </a:solidFill>
                          <a:effectLst/>
                          <a:latin typeface="Calibri"/>
                        </a:rPr>
                        <a:t>39</a:t>
                      </a:r>
                    </a:p>
                  </a:txBody>
                  <a:tcPr marL="0" marR="0" marT="0" marB="0" anchor="ctr">
                    <a:lnL w="6350" cap="flat" cmpd="sng" algn="ctr">
                      <a:solidFill>
                        <a:srgbClr val="396431"/>
                      </a:solidFill>
                      <a:prstDash val="solid"/>
                      <a:round/>
                      <a:headEnd type="none" w="med" len="med"/>
                      <a:tailEnd type="none" w="med" len="med"/>
                    </a:lnL>
                    <a:lnR w="9525" cap="flat" cmpd="sng" algn="ctr">
                      <a:solidFill>
                        <a:srgbClr val="9BBB59">
                          <a:lumMod val="75000"/>
                        </a:srgbClr>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9BBB59">
                          <a:lumMod val="75000"/>
                        </a:srgbClr>
                      </a:solidFill>
                      <a:prstDash val="solid"/>
                      <a:round/>
                      <a:headEnd type="none" w="med" len="med"/>
                      <a:tailEnd type="none" w="med" len="med"/>
                    </a:lnB>
                  </a:tcPr>
                </a:tc>
              </a:tr>
            </a:tbl>
          </a:graphicData>
        </a:graphic>
      </p:graphicFrame>
      <p:sp>
        <p:nvSpPr>
          <p:cNvPr id="3" name="CuadroTexto 2"/>
          <p:cNvSpPr txBox="1"/>
          <p:nvPr/>
        </p:nvSpPr>
        <p:spPr>
          <a:xfrm>
            <a:off x="468154" y="5475759"/>
            <a:ext cx="8152222" cy="369332"/>
          </a:xfrm>
          <a:prstGeom prst="rect">
            <a:avLst/>
          </a:prstGeom>
          <a:noFill/>
        </p:spPr>
        <p:txBody>
          <a:bodyPr wrap="square" rtlCol="0">
            <a:spAutoFit/>
          </a:bodyPr>
          <a:lstStyle/>
          <a:p>
            <a:r>
              <a:rPr lang="es-ES" dirty="0" smtClean="0"/>
              <a:t>Meta 2014: 60% con maestría. Actualmente 66%. Proyectado fin 2014: 78%</a:t>
            </a:r>
            <a:endParaRPr lang="es-ES" dirty="0"/>
          </a:p>
        </p:txBody>
      </p:sp>
    </p:spTree>
    <p:extLst>
      <p:ext uri="{BB962C8B-B14F-4D97-AF65-F5344CB8AC3E}">
        <p14:creationId xmlns:p14="http://schemas.microsoft.com/office/powerpoint/2010/main" val="5488245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154" y="188640"/>
            <a:ext cx="8426768" cy="720080"/>
          </a:xfrm>
        </p:spPr>
        <p:txBody>
          <a:bodyPr>
            <a:normAutofit/>
          </a:bodyPr>
          <a:lstStyle/>
          <a:p>
            <a:r>
              <a:rPr lang="es-ES" sz="3200" dirty="0" smtClean="0"/>
              <a:t>Año de finalización de estudios de doctorado</a:t>
            </a:r>
            <a:endParaRPr lang="es-ES"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91750843"/>
              </p:ext>
            </p:extLst>
          </p:nvPr>
        </p:nvGraphicFramePr>
        <p:xfrm>
          <a:off x="394067" y="908720"/>
          <a:ext cx="8500857" cy="4173666"/>
        </p:xfrm>
        <a:graphic>
          <a:graphicData uri="http://schemas.openxmlformats.org/drawingml/2006/table">
            <a:tbl>
              <a:tblPr/>
              <a:tblGrid>
                <a:gridCol w="3332721"/>
                <a:gridCol w="861356"/>
                <a:gridCol w="861356"/>
                <a:gridCol w="861356"/>
                <a:gridCol w="861356"/>
                <a:gridCol w="861356"/>
                <a:gridCol w="861356"/>
              </a:tblGrid>
              <a:tr h="695611">
                <a:tc>
                  <a:txBody>
                    <a:bodyPr/>
                    <a:lstStyle/>
                    <a:p>
                      <a:pPr algn="l" fontAlgn="b"/>
                      <a:r>
                        <a:rPr lang="es-ES" sz="1600" b="0" i="0" u="none" strike="noStrike" dirty="0" smtClean="0">
                          <a:solidFill>
                            <a:srgbClr val="FFFFFF"/>
                          </a:solidFill>
                          <a:effectLst/>
                          <a:latin typeface="Calibri"/>
                        </a:rPr>
                        <a:t>Facultad</a:t>
                      </a:r>
                      <a:endParaRPr lang="es-ES" sz="1600" b="0" i="0" u="none" strike="noStrike" dirty="0">
                        <a:solidFill>
                          <a:srgbClr val="FFFFFF"/>
                        </a:solidFill>
                        <a:effectLst/>
                        <a:latin typeface="Calibri"/>
                      </a:endParaRPr>
                    </a:p>
                  </a:txBody>
                  <a:tcPr marL="0" marR="0" marT="0" marB="0" anchor="ctr">
                    <a:lnL w="9525" cap="flat" cmpd="sng" algn="ctr">
                      <a:solidFill>
                        <a:srgbClr val="77933C"/>
                      </a:solidFill>
                      <a:prstDash val="solid"/>
                      <a:round/>
                      <a:headEnd type="none" w="med" len="med"/>
                      <a:tailEnd type="none" w="med" len="med"/>
                    </a:lnL>
                    <a:lnR>
                      <a:noFill/>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solidFill>
                      <a:srgbClr val="396431"/>
                    </a:solidFill>
                  </a:tcPr>
                </a:tc>
                <a:tc>
                  <a:txBody>
                    <a:bodyPr/>
                    <a:lstStyle/>
                    <a:p>
                      <a:pPr algn="ctr" fontAlgn="b"/>
                      <a:r>
                        <a:rPr lang="es-ES" sz="1600" b="0" i="0" u="none" strike="noStrike" dirty="0">
                          <a:solidFill>
                            <a:srgbClr val="FFFFFF"/>
                          </a:solidFill>
                          <a:effectLst/>
                          <a:latin typeface="Calibri"/>
                        </a:rPr>
                        <a:t>2014</a:t>
                      </a:r>
                    </a:p>
                  </a:txBody>
                  <a:tcPr marL="0" marR="0" marT="0" marB="0" anchor="ctr">
                    <a:lnL>
                      <a:noFill/>
                    </a:lnL>
                    <a:lnR>
                      <a:noFill/>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solidFill>
                      <a:srgbClr val="396431"/>
                    </a:solidFill>
                  </a:tcPr>
                </a:tc>
                <a:tc>
                  <a:txBody>
                    <a:bodyPr/>
                    <a:lstStyle/>
                    <a:p>
                      <a:pPr algn="ctr" fontAlgn="b"/>
                      <a:r>
                        <a:rPr lang="es-ES" sz="1600" b="0" i="0" u="none" strike="noStrike">
                          <a:solidFill>
                            <a:srgbClr val="FFFFFF"/>
                          </a:solidFill>
                          <a:effectLst/>
                          <a:latin typeface="Calibri"/>
                        </a:rPr>
                        <a:t>2015</a:t>
                      </a:r>
                    </a:p>
                  </a:txBody>
                  <a:tcPr marL="0" marR="0" marT="0" marB="0" anchor="ctr">
                    <a:lnL>
                      <a:noFill/>
                    </a:lnL>
                    <a:lnR>
                      <a:noFill/>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solidFill>
                      <a:srgbClr val="396431"/>
                    </a:solidFill>
                  </a:tcPr>
                </a:tc>
                <a:tc>
                  <a:txBody>
                    <a:bodyPr/>
                    <a:lstStyle/>
                    <a:p>
                      <a:pPr algn="ctr" fontAlgn="b"/>
                      <a:r>
                        <a:rPr lang="es-ES" sz="1600" b="0" i="0" u="none" strike="noStrike">
                          <a:solidFill>
                            <a:srgbClr val="FFFFFF"/>
                          </a:solidFill>
                          <a:effectLst/>
                          <a:latin typeface="Calibri"/>
                        </a:rPr>
                        <a:t>2016</a:t>
                      </a:r>
                    </a:p>
                  </a:txBody>
                  <a:tcPr marL="0" marR="0" marT="0" marB="0" anchor="ctr">
                    <a:lnL>
                      <a:noFill/>
                    </a:lnL>
                    <a:lnR>
                      <a:noFill/>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solidFill>
                      <a:srgbClr val="396431"/>
                    </a:solidFill>
                  </a:tcPr>
                </a:tc>
                <a:tc>
                  <a:txBody>
                    <a:bodyPr/>
                    <a:lstStyle/>
                    <a:p>
                      <a:pPr algn="ctr" fontAlgn="b"/>
                      <a:r>
                        <a:rPr lang="es-ES" sz="1600" b="0" i="0" u="none" strike="noStrike">
                          <a:solidFill>
                            <a:srgbClr val="FFFFFF"/>
                          </a:solidFill>
                          <a:effectLst/>
                          <a:latin typeface="Calibri"/>
                        </a:rPr>
                        <a:t>2017</a:t>
                      </a:r>
                    </a:p>
                  </a:txBody>
                  <a:tcPr marL="0" marR="0" marT="0" marB="0" anchor="ctr">
                    <a:lnL>
                      <a:noFill/>
                    </a:lnL>
                    <a:lnR>
                      <a:noFill/>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solidFill>
                      <a:srgbClr val="396431"/>
                    </a:solidFill>
                  </a:tcPr>
                </a:tc>
                <a:tc>
                  <a:txBody>
                    <a:bodyPr/>
                    <a:lstStyle/>
                    <a:p>
                      <a:pPr algn="ctr" fontAlgn="b"/>
                      <a:r>
                        <a:rPr lang="es-ES" sz="1600" b="0" i="0" u="none" strike="noStrike">
                          <a:solidFill>
                            <a:srgbClr val="FFFFFF"/>
                          </a:solidFill>
                          <a:effectLst/>
                          <a:latin typeface="Calibri"/>
                        </a:rPr>
                        <a:t>Sin info</a:t>
                      </a:r>
                    </a:p>
                  </a:txBody>
                  <a:tcPr marL="0" marR="0" marT="0" marB="0" anchor="ctr">
                    <a:lnL>
                      <a:noFill/>
                    </a:lnL>
                    <a:lnR>
                      <a:noFill/>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solidFill>
                      <a:srgbClr val="396431"/>
                    </a:solidFill>
                  </a:tcPr>
                </a:tc>
                <a:tc>
                  <a:txBody>
                    <a:bodyPr/>
                    <a:lstStyle/>
                    <a:p>
                      <a:pPr algn="ctr" fontAlgn="b"/>
                      <a:r>
                        <a:rPr lang="es-ES" sz="1600" b="0" i="0" u="none" strike="noStrike">
                          <a:solidFill>
                            <a:srgbClr val="FFFFFF"/>
                          </a:solidFill>
                          <a:effectLst/>
                          <a:latin typeface="Calibri"/>
                        </a:rPr>
                        <a:t>Total general</a:t>
                      </a:r>
                    </a:p>
                  </a:txBody>
                  <a:tcPr marL="0" marR="0" marT="0" marB="0" anchor="ctr">
                    <a:lnL>
                      <a:noFill/>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solidFill>
                      <a:srgbClr val="396431"/>
                    </a:solidFill>
                  </a:tcPr>
                </a:tc>
              </a:tr>
              <a:tr h="695611">
                <a:tc>
                  <a:txBody>
                    <a:bodyPr/>
                    <a:lstStyle/>
                    <a:p>
                      <a:pPr algn="l" fontAlgn="b"/>
                      <a:r>
                        <a:rPr lang="es-ES" sz="1600" b="0" i="0" u="none" strike="noStrike" dirty="0">
                          <a:solidFill>
                            <a:srgbClr val="000000"/>
                          </a:solidFill>
                          <a:effectLst/>
                          <a:latin typeface="Calibri"/>
                        </a:rPr>
                        <a:t>Artes y Diseño</a:t>
                      </a:r>
                    </a:p>
                  </a:txBody>
                  <a:tcPr marL="156051"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2</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3</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2</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3</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endParaRPr lang="es-ES" sz="1600" b="0" i="0" u="none" strike="noStrike">
                        <a:solidFill>
                          <a:srgbClr val="000000"/>
                        </a:solidFill>
                        <a:effectLst/>
                        <a:latin typeface="Calibri"/>
                      </a:endParaRP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10</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r>
              <a:tr h="695611">
                <a:tc>
                  <a:txBody>
                    <a:bodyPr/>
                    <a:lstStyle/>
                    <a:p>
                      <a:pPr algn="l" fontAlgn="b"/>
                      <a:r>
                        <a:rPr lang="es-ES" sz="1600" b="0" i="0" u="none" strike="noStrike" dirty="0">
                          <a:solidFill>
                            <a:srgbClr val="000000"/>
                          </a:solidFill>
                          <a:effectLst/>
                          <a:latin typeface="Calibri"/>
                        </a:rPr>
                        <a:t>Ciencias Económicas - Administrativas</a:t>
                      </a:r>
                    </a:p>
                  </a:txBody>
                  <a:tcPr marL="156051"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3</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3</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1</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endParaRPr lang="es-ES" sz="1600" b="0" i="0" u="none" strike="noStrike">
                        <a:solidFill>
                          <a:srgbClr val="000000"/>
                        </a:solidFill>
                        <a:effectLst/>
                        <a:latin typeface="Calibri"/>
                      </a:endParaRP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1</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8</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r>
              <a:tr h="695611">
                <a:tc>
                  <a:txBody>
                    <a:bodyPr/>
                    <a:lstStyle/>
                    <a:p>
                      <a:pPr algn="l" fontAlgn="b"/>
                      <a:r>
                        <a:rPr lang="es-ES" sz="1600" b="0" i="0" u="none" strike="noStrike">
                          <a:solidFill>
                            <a:srgbClr val="000000"/>
                          </a:solidFill>
                          <a:effectLst/>
                          <a:latin typeface="Calibri"/>
                        </a:rPr>
                        <a:t>Ciencias Naturales e Ingeniería</a:t>
                      </a:r>
                    </a:p>
                  </a:txBody>
                  <a:tcPr marL="156051"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3</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3</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2</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1</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endParaRPr lang="es-ES" sz="1600" b="0" i="0" u="none" strike="noStrike" dirty="0">
                        <a:solidFill>
                          <a:srgbClr val="000000"/>
                        </a:solidFill>
                        <a:effectLst/>
                        <a:latin typeface="Calibri"/>
                      </a:endParaRP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9</a:t>
                      </a:r>
                    </a:p>
                  </a:txBody>
                  <a:tcPr marL="0" marR="0" marT="0" marB="0" anchor="ctr">
                    <a:lnL w="9525" cap="flat" cmpd="sng" algn="ctr">
                      <a:solidFill>
                        <a:srgbClr val="77933C"/>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r>
              <a:tr h="695611">
                <a:tc>
                  <a:txBody>
                    <a:bodyPr/>
                    <a:lstStyle/>
                    <a:p>
                      <a:pPr algn="l" fontAlgn="b"/>
                      <a:r>
                        <a:rPr lang="es-ES" sz="1600" b="0" i="0" u="none" strike="noStrike">
                          <a:solidFill>
                            <a:srgbClr val="000000"/>
                          </a:solidFill>
                          <a:effectLst/>
                          <a:latin typeface="Calibri"/>
                        </a:rPr>
                        <a:t>Ciencias Sociales</a:t>
                      </a:r>
                    </a:p>
                  </a:txBody>
                  <a:tcPr marL="156051" marR="0" marT="0" marB="0" anchor="ctr">
                    <a:lnL w="9525" cap="flat" cmpd="sng" algn="ctr">
                      <a:solidFill>
                        <a:srgbClr val="77933C"/>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77933C"/>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4</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77933C"/>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5</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77933C"/>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dirty="0">
                          <a:solidFill>
                            <a:srgbClr val="000000"/>
                          </a:solidFill>
                          <a:effectLst/>
                          <a:latin typeface="Calibri"/>
                        </a:rPr>
                        <a:t>1</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77933C"/>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endParaRPr lang="es-ES" sz="1600" b="0" i="0" u="none" strike="noStrike">
                        <a:solidFill>
                          <a:srgbClr val="000000"/>
                        </a:solidFill>
                        <a:effectLst/>
                        <a:latin typeface="Calibri"/>
                      </a:endParaRP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77933C"/>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9</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9525" cap="flat" cmpd="sng" algn="ctr">
                      <a:solidFill>
                        <a:srgbClr val="77933C"/>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c>
                  <a:txBody>
                    <a:bodyPr/>
                    <a:lstStyle/>
                    <a:p>
                      <a:pPr algn="ctr" fontAlgn="b"/>
                      <a:r>
                        <a:rPr lang="es-ES" sz="1600" b="0" i="0" u="none" strike="noStrike">
                          <a:solidFill>
                            <a:srgbClr val="000000"/>
                          </a:solidFill>
                          <a:effectLst/>
                          <a:latin typeface="Calibri"/>
                        </a:rPr>
                        <a:t>19</a:t>
                      </a:r>
                    </a:p>
                  </a:txBody>
                  <a:tcPr marL="0" marR="0" marT="0" marB="0" anchor="ctr">
                    <a:lnL w="6350" cap="flat" cmpd="sng" algn="ctr">
                      <a:solidFill>
                        <a:srgbClr val="396431"/>
                      </a:solidFill>
                      <a:prstDash val="solid"/>
                      <a:round/>
                      <a:headEnd type="none" w="med" len="med"/>
                      <a:tailEnd type="none" w="med" len="med"/>
                    </a:lnL>
                    <a:lnR w="9525" cap="flat" cmpd="sng" algn="ctr">
                      <a:solidFill>
                        <a:srgbClr val="77933C"/>
                      </a:solidFill>
                      <a:prstDash val="solid"/>
                      <a:round/>
                      <a:headEnd type="none" w="med" len="med"/>
                      <a:tailEnd type="none" w="med" len="med"/>
                    </a:lnR>
                    <a:lnT w="9525" cap="flat" cmpd="sng" algn="ctr">
                      <a:solidFill>
                        <a:srgbClr val="77933C"/>
                      </a:solidFill>
                      <a:prstDash val="solid"/>
                      <a:round/>
                      <a:headEnd type="none" w="med" len="med"/>
                      <a:tailEnd type="none" w="med" len="med"/>
                    </a:lnT>
                    <a:lnB w="25400" cap="flat" cmpd="dbl" algn="ctr">
                      <a:solidFill>
                        <a:srgbClr val="396431"/>
                      </a:solidFill>
                      <a:prstDash val="solid"/>
                      <a:round/>
                      <a:headEnd type="none" w="med" len="med"/>
                      <a:tailEnd type="none" w="med" len="med"/>
                    </a:lnB>
                  </a:tcPr>
                </a:tc>
              </a:tr>
              <a:tr h="695611">
                <a:tc>
                  <a:txBody>
                    <a:bodyPr/>
                    <a:lstStyle/>
                    <a:p>
                      <a:pPr algn="l" fontAlgn="b"/>
                      <a:r>
                        <a:rPr lang="es-ES" sz="1600" b="1" i="0" u="none" strike="noStrike">
                          <a:solidFill>
                            <a:srgbClr val="000000"/>
                          </a:solidFill>
                          <a:effectLst/>
                          <a:latin typeface="Calibri"/>
                        </a:rPr>
                        <a:t>Total general</a:t>
                      </a:r>
                    </a:p>
                  </a:txBody>
                  <a:tcPr marL="0" marR="0" marT="0" marB="0" anchor="ctr">
                    <a:lnL w="9525" cap="flat" cmpd="sng" algn="ctr">
                      <a:solidFill>
                        <a:srgbClr val="77933C"/>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1" i="0" u="none" strike="noStrike" dirty="0">
                          <a:solidFill>
                            <a:srgbClr val="000000"/>
                          </a:solidFill>
                          <a:effectLst/>
                          <a:latin typeface="Calibri"/>
                        </a:rPr>
                        <a:t>12</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1" i="0" u="none" strike="noStrike">
                          <a:solidFill>
                            <a:srgbClr val="000000"/>
                          </a:solidFill>
                          <a:effectLst/>
                          <a:latin typeface="Calibri"/>
                        </a:rPr>
                        <a:t>14</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1" i="0" u="none" strike="noStrike">
                          <a:solidFill>
                            <a:srgbClr val="000000"/>
                          </a:solidFill>
                          <a:effectLst/>
                          <a:latin typeface="Calibri"/>
                        </a:rPr>
                        <a:t>6</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1" i="0" u="none" strike="noStrike" dirty="0">
                          <a:solidFill>
                            <a:srgbClr val="000000"/>
                          </a:solidFill>
                          <a:effectLst/>
                          <a:latin typeface="Calibri"/>
                        </a:rPr>
                        <a:t>4</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1" i="0" u="none" strike="noStrike" dirty="0">
                          <a:solidFill>
                            <a:srgbClr val="000000"/>
                          </a:solidFill>
                          <a:effectLst/>
                          <a:latin typeface="Calibri"/>
                        </a:rPr>
                        <a:t>10</a:t>
                      </a:r>
                    </a:p>
                  </a:txBody>
                  <a:tcPr marL="0" marR="0" marT="0" marB="0" anchor="ctr">
                    <a:lnL w="6350" cap="flat" cmpd="sng" algn="ctr">
                      <a:solidFill>
                        <a:srgbClr val="396431"/>
                      </a:solidFill>
                      <a:prstDash val="solid"/>
                      <a:round/>
                      <a:headEnd type="none" w="med" len="med"/>
                      <a:tailEnd type="none" w="med" len="med"/>
                    </a:lnL>
                    <a:lnR w="6350" cap="flat" cmpd="sng" algn="ctr">
                      <a:solidFill>
                        <a:srgbClr val="396431"/>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c>
                  <a:txBody>
                    <a:bodyPr/>
                    <a:lstStyle/>
                    <a:p>
                      <a:pPr algn="ctr" fontAlgn="b"/>
                      <a:r>
                        <a:rPr lang="es-ES" sz="1600" b="1" i="0" u="none" strike="noStrike" dirty="0">
                          <a:solidFill>
                            <a:srgbClr val="000000"/>
                          </a:solidFill>
                          <a:effectLst/>
                          <a:latin typeface="Calibri"/>
                        </a:rPr>
                        <a:t>46</a:t>
                      </a:r>
                    </a:p>
                  </a:txBody>
                  <a:tcPr marL="0" marR="0" marT="0" marB="0" anchor="ctr">
                    <a:lnL w="6350" cap="flat" cmpd="sng" algn="ctr">
                      <a:solidFill>
                        <a:srgbClr val="396431"/>
                      </a:solidFill>
                      <a:prstDash val="solid"/>
                      <a:round/>
                      <a:headEnd type="none" w="med" len="med"/>
                      <a:tailEnd type="none" w="med" len="med"/>
                    </a:lnL>
                    <a:lnR w="9525" cap="flat" cmpd="sng" algn="ctr">
                      <a:solidFill>
                        <a:srgbClr val="77933C"/>
                      </a:solidFill>
                      <a:prstDash val="solid"/>
                      <a:round/>
                      <a:headEnd type="none" w="med" len="med"/>
                      <a:tailEnd type="none" w="med" len="med"/>
                    </a:lnR>
                    <a:lnT w="25400" cap="flat" cmpd="dbl" algn="ctr">
                      <a:solidFill>
                        <a:srgbClr val="396431"/>
                      </a:solidFill>
                      <a:prstDash val="solid"/>
                      <a:round/>
                      <a:headEnd type="none" w="med" len="med"/>
                      <a:tailEnd type="none" w="med" len="med"/>
                    </a:lnT>
                    <a:lnB w="9525" cap="flat" cmpd="sng" algn="ctr">
                      <a:solidFill>
                        <a:srgbClr val="77933C"/>
                      </a:solidFill>
                      <a:prstDash val="solid"/>
                      <a:round/>
                      <a:headEnd type="none" w="med" len="med"/>
                      <a:tailEnd type="none" w="med" len="med"/>
                    </a:lnB>
                  </a:tcPr>
                </a:tc>
              </a:tr>
            </a:tbl>
          </a:graphicData>
        </a:graphic>
      </p:graphicFrame>
      <p:sp>
        <p:nvSpPr>
          <p:cNvPr id="5" name="CuadroTexto 4"/>
          <p:cNvSpPr txBox="1"/>
          <p:nvPr/>
        </p:nvSpPr>
        <p:spPr>
          <a:xfrm>
            <a:off x="374707" y="5085184"/>
            <a:ext cx="8152222" cy="923330"/>
          </a:xfrm>
          <a:prstGeom prst="rect">
            <a:avLst/>
          </a:prstGeom>
          <a:noFill/>
        </p:spPr>
        <p:txBody>
          <a:bodyPr wrap="square" rtlCol="0">
            <a:spAutoFit/>
          </a:bodyPr>
          <a:lstStyle/>
          <a:p>
            <a:r>
              <a:rPr lang="es-ES" dirty="0" smtClean="0"/>
              <a:t>Meta 2014: 15% con doctorado. Actualmente 17%. Proyectado fin 2014: 21%</a:t>
            </a:r>
          </a:p>
          <a:p>
            <a:r>
              <a:rPr lang="es-ES" dirty="0"/>
              <a:t>	</a:t>
            </a:r>
            <a:r>
              <a:rPr lang="es-ES" dirty="0" smtClean="0"/>
              <a:t>				    Proyectado </a:t>
            </a:r>
            <a:r>
              <a:rPr lang="es-ES" dirty="0"/>
              <a:t>fin </a:t>
            </a:r>
            <a:r>
              <a:rPr lang="es-ES" dirty="0" smtClean="0"/>
              <a:t>2015: 27%</a:t>
            </a:r>
          </a:p>
          <a:p>
            <a:r>
              <a:rPr lang="es-ES" dirty="0"/>
              <a:t>	</a:t>
            </a:r>
            <a:r>
              <a:rPr lang="es-ES" dirty="0" smtClean="0"/>
              <a:t>				    Meta 2019: 23% con doctorado</a:t>
            </a:r>
            <a:endParaRPr lang="es-ES" dirty="0"/>
          </a:p>
        </p:txBody>
      </p:sp>
    </p:spTree>
    <p:extLst>
      <p:ext uri="{BB962C8B-B14F-4D97-AF65-F5344CB8AC3E}">
        <p14:creationId xmlns:p14="http://schemas.microsoft.com/office/powerpoint/2010/main" val="32373856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68154" y="524269"/>
            <a:ext cx="8426768" cy="816236"/>
          </a:xfrm>
          <a:prstGeom prst="rect">
            <a:avLst/>
          </a:prstGeom>
        </p:spPr>
        <p:txBody>
          <a:bodyPr vert="horz" lIns="91440" tIns="45720" rIns="91440" bIns="45720" rtlCol="0" anchor="ctr">
            <a:noAutofit/>
          </a:bodyPr>
          <a:lstStyle>
            <a:lvl1pPr algn="ctr" defTabSz="446502" rtl="0" eaLnBrk="1" latinLnBrk="0" hangingPunct="1">
              <a:spcBef>
                <a:spcPct val="0"/>
              </a:spcBef>
              <a:buNone/>
              <a:defRPr sz="3906" b="1" kern="1200">
                <a:solidFill>
                  <a:schemeClr val="tx2"/>
                </a:solidFill>
                <a:latin typeface="+mn-lt"/>
                <a:ea typeface="+mj-ea"/>
                <a:cs typeface="+mj-cs"/>
              </a:defRPr>
            </a:lvl1pPr>
          </a:lstStyle>
          <a:p>
            <a:r>
              <a:rPr lang="es-CO" sz="2400" dirty="0" smtClean="0">
                <a:solidFill>
                  <a:srgbClr val="1F497D"/>
                </a:solidFill>
              </a:rPr>
              <a:t>COSTO DE LOS APOYOS A PROFESORES DE PLANTA </a:t>
            </a:r>
            <a:r>
              <a:rPr lang="es-CO" sz="2400" dirty="0" err="1" smtClean="0">
                <a:solidFill>
                  <a:srgbClr val="1F497D"/>
                </a:solidFill>
              </a:rPr>
              <a:t>U.J.T.L</a:t>
            </a:r>
            <a:r>
              <a:rPr lang="es-CO" sz="2400" dirty="0" smtClean="0">
                <a:solidFill>
                  <a:srgbClr val="1F497D"/>
                </a:solidFill>
              </a:rPr>
              <a:t>.</a:t>
            </a:r>
            <a:br>
              <a:rPr lang="es-CO" sz="2400" dirty="0" smtClean="0">
                <a:solidFill>
                  <a:srgbClr val="1F497D"/>
                </a:solidFill>
              </a:rPr>
            </a:br>
            <a:r>
              <a:rPr lang="es-CO" sz="2000" dirty="0" smtClean="0">
                <a:solidFill>
                  <a:srgbClr val="1F497D"/>
                </a:solidFill>
              </a:rPr>
              <a:t> (Cifras en millones de $)</a:t>
            </a:r>
            <a:endParaRPr lang="es-ES" sz="2000" dirty="0">
              <a:solidFill>
                <a:srgbClr val="1F497D"/>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1008535448"/>
              </p:ext>
            </p:extLst>
          </p:nvPr>
        </p:nvGraphicFramePr>
        <p:xfrm>
          <a:off x="468156" y="1769192"/>
          <a:ext cx="8426763" cy="3374898"/>
        </p:xfrm>
        <a:graphic>
          <a:graphicData uri="http://schemas.openxmlformats.org/drawingml/2006/table">
            <a:tbl>
              <a:tblPr/>
              <a:tblGrid>
                <a:gridCol w="2166194"/>
                <a:gridCol w="894367"/>
                <a:gridCol w="894367"/>
                <a:gridCol w="894367"/>
                <a:gridCol w="894367"/>
                <a:gridCol w="894367"/>
                <a:gridCol w="894367"/>
                <a:gridCol w="894367"/>
              </a:tblGrid>
              <a:tr h="283743">
                <a:tc rowSpan="2">
                  <a:txBody>
                    <a:bodyPr/>
                    <a:lstStyle/>
                    <a:p>
                      <a:pPr algn="ctr" rtl="0" fontAlgn="ctr"/>
                      <a:r>
                        <a:rPr lang="es-CO" sz="1600" b="1" i="0" u="none" strike="noStrike" dirty="0">
                          <a:solidFill>
                            <a:schemeClr val="tx1"/>
                          </a:solidFill>
                          <a:effectLst/>
                          <a:latin typeface="Calibri"/>
                        </a:rPr>
                        <a:t>FACULTAD</a:t>
                      </a:r>
                    </a:p>
                  </a:txBody>
                  <a:tcPr marL="7738" marR="7738" marT="7557"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gridSpan="6">
                  <a:txBody>
                    <a:bodyPr/>
                    <a:lstStyle/>
                    <a:p>
                      <a:pPr algn="ctr" rtl="0" fontAlgn="ctr"/>
                      <a:r>
                        <a:rPr lang="es-CO" sz="1600" b="1" i="0" u="none" strike="noStrike" dirty="0">
                          <a:solidFill>
                            <a:schemeClr val="tx1"/>
                          </a:solidFill>
                          <a:effectLst/>
                          <a:latin typeface="Calibri"/>
                        </a:rPr>
                        <a:t>AÑOS</a:t>
                      </a:r>
                    </a:p>
                  </a:txBody>
                  <a:tcPr marL="7738" marR="7738" marT="755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rtl="0" fontAlgn="ctr"/>
                      <a:r>
                        <a:rPr lang="es-CO" sz="1600" b="1" i="0" u="none" strike="noStrike">
                          <a:solidFill>
                            <a:schemeClr val="tx1"/>
                          </a:solidFill>
                          <a:effectLst/>
                          <a:latin typeface="Calibri"/>
                        </a:rPr>
                        <a:t>TOTAL</a:t>
                      </a:r>
                    </a:p>
                  </a:txBody>
                  <a:tcPr marL="7738" marR="7738" marT="7557"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272830">
                <a:tc vMerge="1">
                  <a:txBody>
                    <a:bodyPr/>
                    <a:lstStyle/>
                    <a:p>
                      <a:endParaRPr lang="es-CO"/>
                    </a:p>
                  </a:txBody>
                  <a:tcPr/>
                </a:tc>
                <a:tc>
                  <a:txBody>
                    <a:bodyPr/>
                    <a:lstStyle/>
                    <a:p>
                      <a:pPr algn="ctr" rtl="0" fontAlgn="ctr"/>
                      <a:r>
                        <a:rPr lang="es-CO" sz="1600" b="1" i="0" u="none" strike="noStrike">
                          <a:solidFill>
                            <a:schemeClr val="tx1"/>
                          </a:solidFill>
                          <a:effectLst/>
                          <a:latin typeface="Calibri"/>
                        </a:rPr>
                        <a:t>2012</a:t>
                      </a:r>
                    </a:p>
                  </a:txBody>
                  <a:tcPr marL="7738" marR="7738" marT="755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rtl="0" fontAlgn="ctr"/>
                      <a:r>
                        <a:rPr lang="es-CO" sz="1600" b="1" i="0" u="none" strike="noStrike">
                          <a:solidFill>
                            <a:schemeClr val="tx1"/>
                          </a:solidFill>
                          <a:effectLst/>
                          <a:latin typeface="Calibri"/>
                        </a:rPr>
                        <a:t>2013</a:t>
                      </a:r>
                    </a:p>
                  </a:txBody>
                  <a:tcPr marL="7738" marR="7738" marT="755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rtl="0" fontAlgn="ctr"/>
                      <a:r>
                        <a:rPr lang="es-CO" sz="1600" b="1" i="0" u="none" strike="noStrike" dirty="0">
                          <a:solidFill>
                            <a:schemeClr val="tx1"/>
                          </a:solidFill>
                          <a:effectLst/>
                          <a:latin typeface="Calibri"/>
                        </a:rPr>
                        <a:t>2014</a:t>
                      </a:r>
                    </a:p>
                  </a:txBody>
                  <a:tcPr marL="7738" marR="7738" marT="755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rtl="0" fontAlgn="ctr"/>
                      <a:r>
                        <a:rPr lang="es-CO" sz="1600" b="1" i="0" u="none" strike="noStrike" dirty="0">
                          <a:solidFill>
                            <a:schemeClr val="tx1"/>
                          </a:solidFill>
                          <a:effectLst/>
                          <a:latin typeface="Calibri"/>
                        </a:rPr>
                        <a:t>2015</a:t>
                      </a:r>
                    </a:p>
                  </a:txBody>
                  <a:tcPr marL="7738" marR="7738" marT="755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rtl="0" fontAlgn="ctr"/>
                      <a:r>
                        <a:rPr lang="es-CO" sz="1600" b="1" i="0" u="none" strike="noStrike" dirty="0">
                          <a:solidFill>
                            <a:schemeClr val="tx1"/>
                          </a:solidFill>
                          <a:effectLst/>
                          <a:latin typeface="Calibri"/>
                        </a:rPr>
                        <a:t>2016</a:t>
                      </a:r>
                    </a:p>
                  </a:txBody>
                  <a:tcPr marL="7738" marR="7738" marT="755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rtl="0" fontAlgn="ctr"/>
                      <a:r>
                        <a:rPr lang="es-CO" sz="1600" b="1" i="0" u="none" strike="noStrike" dirty="0">
                          <a:solidFill>
                            <a:schemeClr val="tx1"/>
                          </a:solidFill>
                          <a:effectLst/>
                          <a:latin typeface="Calibri"/>
                        </a:rPr>
                        <a:t>2017</a:t>
                      </a:r>
                    </a:p>
                  </a:txBody>
                  <a:tcPr marL="7738" marR="7738" marT="755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vMerge="1">
                  <a:txBody>
                    <a:bodyPr/>
                    <a:lstStyle/>
                    <a:p>
                      <a:endParaRPr lang="es-CO"/>
                    </a:p>
                  </a:txBody>
                  <a:tcPr/>
                </a:tc>
              </a:tr>
              <a:tr h="563665">
                <a:tc>
                  <a:txBody>
                    <a:bodyPr/>
                    <a:lstStyle/>
                    <a:p>
                      <a:pPr algn="l" rtl="0" fontAlgn="ctr"/>
                      <a:r>
                        <a:rPr lang="es-CO" sz="1600" b="0" i="0" u="none" strike="noStrike" dirty="0">
                          <a:solidFill>
                            <a:srgbClr val="000000"/>
                          </a:solidFill>
                          <a:latin typeface="Calibri"/>
                        </a:rPr>
                        <a:t>Artes y Diseño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203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latin typeface="Calibri"/>
                        </a:rPr>
                        <a:t>           504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latin typeface="Calibri"/>
                        </a:rPr>
                        <a:t>          281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168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latin typeface="Calibri"/>
                        </a:rPr>
                        <a:t>              -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latin typeface="Calibri"/>
                        </a:rPr>
                        <a:t>       1.156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3665">
                <a:tc>
                  <a:txBody>
                    <a:bodyPr/>
                    <a:lstStyle/>
                    <a:p>
                      <a:pPr algn="l" rtl="0" fontAlgn="ctr"/>
                      <a:r>
                        <a:rPr lang="es-CO" sz="1600" b="0" i="0" u="none" strike="noStrike" dirty="0">
                          <a:solidFill>
                            <a:srgbClr val="000000"/>
                          </a:solidFill>
                          <a:latin typeface="Calibri"/>
                        </a:rPr>
                        <a:t>Ciencias Sociales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75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363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388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286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102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75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latin typeface="Calibri"/>
                        </a:rPr>
                        <a:t>       1.289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3665">
                <a:tc>
                  <a:txBody>
                    <a:bodyPr/>
                    <a:lstStyle/>
                    <a:p>
                      <a:pPr algn="l" rtl="0" fontAlgn="ctr"/>
                      <a:r>
                        <a:rPr lang="es-CO" sz="1600" b="0" i="0" u="none" strike="noStrike" dirty="0">
                          <a:solidFill>
                            <a:srgbClr val="000000"/>
                          </a:solidFill>
                          <a:latin typeface="Calibri"/>
                        </a:rPr>
                        <a:t>Ciencias Naturales e Ingeniería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108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184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216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54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7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latin typeface="Calibri"/>
                        </a:rPr>
                        <a:t>           569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3665">
                <a:tc>
                  <a:txBody>
                    <a:bodyPr/>
                    <a:lstStyle/>
                    <a:p>
                      <a:pPr algn="l" rtl="0" fontAlgn="ctr"/>
                      <a:r>
                        <a:rPr lang="es-CO" sz="1600" b="0" i="0" u="none" strike="noStrike" dirty="0">
                          <a:solidFill>
                            <a:srgbClr val="000000"/>
                          </a:solidFill>
                          <a:latin typeface="Calibri"/>
                        </a:rPr>
                        <a:t>Ciencias Económico - Administrativas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45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174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182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88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4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latin typeface="Calibri"/>
                        </a:rPr>
                        <a:t>              -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latin typeface="Calibri"/>
                        </a:rPr>
                        <a:t>           492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3665">
                <a:tc>
                  <a:txBody>
                    <a:bodyPr/>
                    <a:lstStyle/>
                    <a:p>
                      <a:pPr algn="ctr" rtl="0" fontAlgn="ctr"/>
                      <a:r>
                        <a:rPr lang="es-CO" sz="1600" b="1" i="0" u="none" strike="noStrike" dirty="0">
                          <a:solidFill>
                            <a:srgbClr val="000000"/>
                          </a:solidFill>
                          <a:latin typeface="Calibri"/>
                        </a:rPr>
                        <a:t>TOTAL</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B4E3"/>
                    </a:solidFill>
                  </a:tcPr>
                </a:tc>
                <a:tc>
                  <a:txBody>
                    <a:bodyPr/>
                    <a:lstStyle/>
                    <a:p>
                      <a:pPr algn="ctr" rtl="0" fontAlgn="ctr"/>
                      <a:r>
                        <a:rPr lang="es-CO" sz="1600" b="1" i="0" u="none" strike="noStrike">
                          <a:solidFill>
                            <a:srgbClr val="000000"/>
                          </a:solidFill>
                          <a:latin typeface="Calibri"/>
                        </a:rPr>
                        <a:t>           228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B4E3"/>
                    </a:solidFill>
                  </a:tcPr>
                </a:tc>
                <a:tc>
                  <a:txBody>
                    <a:bodyPr/>
                    <a:lstStyle/>
                    <a:p>
                      <a:pPr algn="ctr" rtl="0" fontAlgn="ctr"/>
                      <a:r>
                        <a:rPr lang="es-CO" sz="1600" b="1" i="0" u="none" strike="noStrike">
                          <a:solidFill>
                            <a:srgbClr val="000000"/>
                          </a:solidFill>
                          <a:latin typeface="Calibri"/>
                        </a:rPr>
                        <a:t>           924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B4E3"/>
                    </a:solidFill>
                  </a:tcPr>
                </a:tc>
                <a:tc>
                  <a:txBody>
                    <a:bodyPr/>
                    <a:lstStyle/>
                    <a:p>
                      <a:pPr algn="ctr" rtl="0" fontAlgn="ctr"/>
                      <a:r>
                        <a:rPr lang="es-CO" sz="1600" b="1" i="0" u="none" strike="noStrike">
                          <a:solidFill>
                            <a:srgbClr val="000000"/>
                          </a:solidFill>
                          <a:latin typeface="Calibri"/>
                        </a:rPr>
                        <a:t>       1.289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B4E3"/>
                    </a:solidFill>
                  </a:tcPr>
                </a:tc>
                <a:tc>
                  <a:txBody>
                    <a:bodyPr/>
                    <a:lstStyle/>
                    <a:p>
                      <a:pPr algn="ctr" rtl="0" fontAlgn="ctr"/>
                      <a:r>
                        <a:rPr lang="es-CO" sz="1600" b="1" i="0" u="none" strike="noStrike">
                          <a:solidFill>
                            <a:srgbClr val="000000"/>
                          </a:solidFill>
                          <a:latin typeface="Calibri"/>
                        </a:rPr>
                        <a:t>          708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B4E3"/>
                    </a:solidFill>
                  </a:tcPr>
                </a:tc>
                <a:tc>
                  <a:txBody>
                    <a:bodyPr/>
                    <a:lstStyle/>
                    <a:p>
                      <a:pPr algn="ctr" rtl="0" fontAlgn="ctr"/>
                      <a:r>
                        <a:rPr lang="es-CO" sz="1600" b="1" i="0" u="none" strike="noStrike">
                          <a:solidFill>
                            <a:srgbClr val="000000"/>
                          </a:solidFill>
                          <a:latin typeface="Calibri"/>
                        </a:rPr>
                        <a:t>          281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B4E3"/>
                    </a:solidFill>
                  </a:tcPr>
                </a:tc>
                <a:tc>
                  <a:txBody>
                    <a:bodyPr/>
                    <a:lstStyle/>
                    <a:p>
                      <a:pPr algn="ctr" rtl="0" fontAlgn="ctr"/>
                      <a:r>
                        <a:rPr lang="es-CO" sz="1600" b="1" i="0" u="none" strike="noStrike">
                          <a:solidFill>
                            <a:srgbClr val="000000"/>
                          </a:solidFill>
                          <a:latin typeface="Calibri"/>
                        </a:rPr>
                        <a:t>              75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B4E3"/>
                    </a:solidFill>
                  </a:tcPr>
                </a:tc>
                <a:tc>
                  <a:txBody>
                    <a:bodyPr/>
                    <a:lstStyle/>
                    <a:p>
                      <a:pPr algn="ctr" rtl="0" fontAlgn="ctr"/>
                      <a:r>
                        <a:rPr lang="es-CO" sz="1600" b="1" i="0" u="none" strike="noStrike" dirty="0">
                          <a:solidFill>
                            <a:srgbClr val="000000"/>
                          </a:solidFill>
                          <a:latin typeface="Calibri"/>
                        </a:rPr>
                        <a:t>       3.506 </a:t>
                      </a:r>
                    </a:p>
                  </a:txBody>
                  <a:tcPr marL="7738" marR="7738" marT="7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B4E3"/>
                    </a:solidFill>
                  </a:tcPr>
                </a:tc>
              </a:tr>
            </a:tbl>
          </a:graphicData>
        </a:graphic>
      </p:graphicFrame>
      <p:sp>
        <p:nvSpPr>
          <p:cNvPr id="8" name="7 Rectángulo"/>
          <p:cNvSpPr/>
          <p:nvPr/>
        </p:nvSpPr>
        <p:spPr>
          <a:xfrm>
            <a:off x="3533911" y="5445224"/>
            <a:ext cx="5754390" cy="369332"/>
          </a:xfrm>
          <a:prstGeom prst="rect">
            <a:avLst/>
          </a:prstGeom>
        </p:spPr>
        <p:txBody>
          <a:bodyPr wrap="square">
            <a:spAutoFit/>
          </a:bodyPr>
          <a:lstStyle/>
          <a:p>
            <a:r>
              <a:rPr lang="es-CO" dirty="0">
                <a:solidFill>
                  <a:prstClr val="black"/>
                </a:solidFill>
              </a:rPr>
              <a:t>Fuente:  Sistema de Información de Nómina UJTL</a:t>
            </a:r>
          </a:p>
        </p:txBody>
      </p:sp>
    </p:spTree>
    <p:extLst>
      <p:ext uri="{BB962C8B-B14F-4D97-AF65-F5344CB8AC3E}">
        <p14:creationId xmlns:p14="http://schemas.microsoft.com/office/powerpoint/2010/main" val="36628448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68154" y="334189"/>
            <a:ext cx="8426768" cy="816236"/>
          </a:xfrm>
          <a:prstGeom prst="rect">
            <a:avLst/>
          </a:prstGeom>
        </p:spPr>
        <p:txBody>
          <a:bodyPr vert="horz" lIns="91440" tIns="45720" rIns="91440" bIns="45720" rtlCol="0" anchor="ctr">
            <a:noAutofit/>
          </a:bodyPr>
          <a:lstStyle>
            <a:lvl1pPr algn="ctr" defTabSz="446502" rtl="0" eaLnBrk="1" latinLnBrk="0" hangingPunct="1">
              <a:spcBef>
                <a:spcPct val="0"/>
              </a:spcBef>
              <a:buNone/>
              <a:defRPr sz="3906" b="1" kern="1200">
                <a:solidFill>
                  <a:schemeClr val="tx2"/>
                </a:solidFill>
                <a:latin typeface="+mn-lt"/>
                <a:ea typeface="+mj-ea"/>
                <a:cs typeface="+mj-cs"/>
              </a:defRPr>
            </a:lvl1pPr>
          </a:lstStyle>
          <a:p>
            <a:r>
              <a:rPr lang="es-CO" sz="2400" dirty="0" smtClean="0">
                <a:solidFill>
                  <a:srgbClr val="1F497D"/>
                </a:solidFill>
              </a:rPr>
              <a:t>COSTO DE LOS APOYOS A PROFESORES DE PLANTA U.J.T.L.     </a:t>
            </a:r>
          </a:p>
          <a:p>
            <a:r>
              <a:rPr lang="es-CO" sz="2400" dirty="0" smtClean="0">
                <a:solidFill>
                  <a:srgbClr val="1F497D"/>
                </a:solidFill>
              </a:rPr>
              <a:t> </a:t>
            </a:r>
            <a:r>
              <a:rPr lang="es-CO" sz="2400" dirty="0">
                <a:solidFill>
                  <a:srgbClr val="1F497D"/>
                </a:solidFill>
              </a:rPr>
              <a:t>EN TRÁMITE </a:t>
            </a:r>
            <a:r>
              <a:rPr lang="es-CO" sz="2400" dirty="0" smtClean="0">
                <a:solidFill>
                  <a:srgbClr val="1F497D"/>
                </a:solidFill>
              </a:rPr>
              <a:t> </a:t>
            </a:r>
            <a:br>
              <a:rPr lang="es-CO" sz="2400" dirty="0" smtClean="0">
                <a:solidFill>
                  <a:srgbClr val="1F497D"/>
                </a:solidFill>
              </a:rPr>
            </a:br>
            <a:r>
              <a:rPr lang="es-CO" sz="2000" dirty="0" smtClean="0">
                <a:solidFill>
                  <a:srgbClr val="1F497D"/>
                </a:solidFill>
              </a:rPr>
              <a:t> (Cifras en millones de $)</a:t>
            </a:r>
            <a:endParaRPr lang="es-ES" sz="2000" dirty="0">
              <a:solidFill>
                <a:srgbClr val="1F497D"/>
              </a:solidFill>
            </a:endParaRPr>
          </a:p>
        </p:txBody>
      </p:sp>
      <p:sp>
        <p:nvSpPr>
          <p:cNvPr id="8" name="7 Rectángulo"/>
          <p:cNvSpPr/>
          <p:nvPr/>
        </p:nvSpPr>
        <p:spPr>
          <a:xfrm>
            <a:off x="3533911" y="5981760"/>
            <a:ext cx="5754390" cy="369332"/>
          </a:xfrm>
          <a:prstGeom prst="rect">
            <a:avLst/>
          </a:prstGeom>
        </p:spPr>
        <p:txBody>
          <a:bodyPr wrap="square">
            <a:spAutoFit/>
          </a:bodyPr>
          <a:lstStyle/>
          <a:p>
            <a:r>
              <a:rPr lang="es-CO" dirty="0">
                <a:solidFill>
                  <a:prstClr val="black"/>
                </a:solidFill>
              </a:rPr>
              <a:t>Fuente:  Sistema de Información de Nómina UJTL</a:t>
            </a:r>
          </a:p>
        </p:txBody>
      </p:sp>
      <p:graphicFrame>
        <p:nvGraphicFramePr>
          <p:cNvPr id="12" name="11 Tabla"/>
          <p:cNvGraphicFramePr>
            <a:graphicFrameLocks noGrp="1"/>
          </p:cNvGraphicFramePr>
          <p:nvPr>
            <p:extLst>
              <p:ext uri="{D42A27DB-BD31-4B8C-83A1-F6EECF244321}">
                <p14:modId xmlns:p14="http://schemas.microsoft.com/office/powerpoint/2010/main" val="3166581930"/>
              </p:ext>
            </p:extLst>
          </p:nvPr>
        </p:nvGraphicFramePr>
        <p:xfrm>
          <a:off x="353865" y="1512001"/>
          <a:ext cx="8634334" cy="3922560"/>
        </p:xfrm>
        <a:graphic>
          <a:graphicData uri="http://schemas.openxmlformats.org/drawingml/2006/table">
            <a:tbl>
              <a:tblPr/>
              <a:tblGrid>
                <a:gridCol w="2172046"/>
                <a:gridCol w="1077048"/>
                <a:gridCol w="1077048"/>
                <a:gridCol w="1077048"/>
                <a:gridCol w="1077048"/>
                <a:gridCol w="1031630"/>
                <a:gridCol w="1122466"/>
              </a:tblGrid>
              <a:tr h="349631">
                <a:tc rowSpan="2">
                  <a:txBody>
                    <a:bodyPr/>
                    <a:lstStyle/>
                    <a:p>
                      <a:pPr algn="ctr" fontAlgn="ctr"/>
                      <a:r>
                        <a:rPr lang="es-ES" sz="1600" b="1" i="0" u="none" strike="noStrike" dirty="0">
                          <a:solidFill>
                            <a:srgbClr val="000000"/>
                          </a:solidFill>
                          <a:effectLst/>
                          <a:latin typeface="Calibri"/>
                        </a:rPr>
                        <a:t>FACULTAD</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gridSpan="4">
                  <a:txBody>
                    <a:bodyPr/>
                    <a:lstStyle/>
                    <a:p>
                      <a:pPr algn="ctr" fontAlgn="ctr"/>
                      <a:r>
                        <a:rPr lang="es-ES" sz="1600" b="1" i="0" u="none" strike="noStrike" dirty="0">
                          <a:solidFill>
                            <a:srgbClr val="000000"/>
                          </a:solidFill>
                          <a:effectLst/>
                          <a:latin typeface="Calibri"/>
                        </a:rPr>
                        <a:t>AÑOS</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fontAlgn="ctr"/>
                      <a:r>
                        <a:rPr lang="es-ES" sz="1600" b="1" i="0" u="none" strike="noStrike">
                          <a:solidFill>
                            <a:srgbClr val="000000"/>
                          </a:solidFill>
                          <a:effectLst/>
                          <a:latin typeface="Calibri"/>
                        </a:rPr>
                        <a:t>TOTAL</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rowSpan="2">
                  <a:txBody>
                    <a:bodyPr/>
                    <a:lstStyle/>
                    <a:p>
                      <a:pPr algn="ctr" fontAlgn="ctr"/>
                      <a:r>
                        <a:rPr lang="es-ES" sz="1600" b="1" i="0" u="none" strike="noStrike">
                          <a:solidFill>
                            <a:srgbClr val="000000"/>
                          </a:solidFill>
                          <a:effectLst/>
                          <a:latin typeface="Calibri"/>
                        </a:rPr>
                        <a:t>Nro. Profesores</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r>
              <a:tr h="349631">
                <a:tc vMerge="1">
                  <a:txBody>
                    <a:bodyPr/>
                    <a:lstStyle/>
                    <a:p>
                      <a:endParaRPr lang="es-ES"/>
                    </a:p>
                  </a:txBody>
                  <a:tcPr/>
                </a:tc>
                <a:tc>
                  <a:txBody>
                    <a:bodyPr/>
                    <a:lstStyle/>
                    <a:p>
                      <a:pPr algn="ctr" fontAlgn="ctr"/>
                      <a:r>
                        <a:rPr lang="es-ES" sz="1600" b="1" i="0" u="none" strike="noStrike">
                          <a:solidFill>
                            <a:srgbClr val="000000"/>
                          </a:solidFill>
                          <a:effectLst/>
                          <a:latin typeface="Calibri"/>
                        </a:rPr>
                        <a:t>2014</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s-ES" sz="1600" b="1" i="0" u="none" strike="noStrike">
                          <a:solidFill>
                            <a:srgbClr val="000000"/>
                          </a:solidFill>
                          <a:effectLst/>
                          <a:latin typeface="Calibri"/>
                        </a:rPr>
                        <a:t>2015</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s-ES" sz="1600" b="1" i="0" u="none" strike="noStrike">
                          <a:solidFill>
                            <a:srgbClr val="000000"/>
                          </a:solidFill>
                          <a:effectLst/>
                          <a:latin typeface="Calibri"/>
                        </a:rPr>
                        <a:t>2016</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s-ES" sz="1600" b="1" i="0" u="none" strike="noStrike" dirty="0">
                          <a:solidFill>
                            <a:srgbClr val="000000"/>
                          </a:solidFill>
                          <a:effectLst/>
                          <a:latin typeface="Calibri"/>
                        </a:rPr>
                        <a:t>2017</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vMerge="1">
                  <a:txBody>
                    <a:bodyPr/>
                    <a:lstStyle/>
                    <a:p>
                      <a:endParaRPr lang="es-ES"/>
                    </a:p>
                  </a:txBody>
                  <a:tcPr/>
                </a:tc>
                <a:tc vMerge="1">
                  <a:txBody>
                    <a:bodyPr/>
                    <a:lstStyle/>
                    <a:p>
                      <a:endParaRPr lang="es-ES"/>
                    </a:p>
                  </a:txBody>
                  <a:tcPr/>
                </a:tc>
              </a:tr>
              <a:tr h="632832">
                <a:tc>
                  <a:txBody>
                    <a:bodyPr/>
                    <a:lstStyle/>
                    <a:p>
                      <a:pPr algn="l" fontAlgn="ctr"/>
                      <a:r>
                        <a:rPr lang="es-ES" sz="1600" b="0" i="0" u="none" strike="noStrike">
                          <a:solidFill>
                            <a:srgbClr val="000000"/>
                          </a:solidFill>
                          <a:effectLst/>
                          <a:latin typeface="Calibri"/>
                        </a:rPr>
                        <a:t>ARTES Y DISEÑO</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140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133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136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22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431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dirty="0" smtClean="0">
                          <a:solidFill>
                            <a:srgbClr val="000000"/>
                          </a:solidFill>
                          <a:effectLst/>
                          <a:latin typeface="Calibri"/>
                        </a:rPr>
                        <a:t>3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9631">
                <a:tc>
                  <a:txBody>
                    <a:bodyPr/>
                    <a:lstStyle/>
                    <a:p>
                      <a:pPr algn="l" fontAlgn="ctr"/>
                      <a:r>
                        <a:rPr lang="es-ES" sz="1600" b="0" i="0" u="none" strike="noStrike">
                          <a:solidFill>
                            <a:srgbClr val="000000"/>
                          </a:solidFill>
                          <a:effectLst/>
                          <a:latin typeface="Calibri"/>
                        </a:rPr>
                        <a:t>CIENCIAS SOCIALES</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272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275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280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285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1,111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dirty="0" smtClean="0">
                          <a:solidFill>
                            <a:srgbClr val="000000"/>
                          </a:solidFill>
                          <a:effectLst/>
                          <a:latin typeface="Calibri"/>
                        </a:rPr>
                        <a:t>5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99262">
                <a:tc>
                  <a:txBody>
                    <a:bodyPr/>
                    <a:lstStyle/>
                    <a:p>
                      <a:pPr algn="l" fontAlgn="ctr"/>
                      <a:r>
                        <a:rPr lang="es-ES" sz="1600" b="0" i="0" u="none" strike="noStrike">
                          <a:solidFill>
                            <a:srgbClr val="000000"/>
                          </a:solidFill>
                          <a:effectLst/>
                          <a:latin typeface="Calibri"/>
                        </a:rPr>
                        <a:t>CIENCIAS NATURALES E INGENIERÍA</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dirty="0" smtClean="0">
                          <a:solidFill>
                            <a:srgbClr val="000000"/>
                          </a:solidFill>
                          <a:effectLst/>
                          <a:latin typeface="Calibri"/>
                        </a:rPr>
                        <a:t>-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08741">
                <a:tc>
                  <a:txBody>
                    <a:bodyPr/>
                    <a:lstStyle/>
                    <a:p>
                      <a:pPr algn="l" fontAlgn="ctr"/>
                      <a:r>
                        <a:rPr lang="es-ES" sz="1600" b="0" i="0" u="none" strike="noStrike">
                          <a:solidFill>
                            <a:srgbClr val="000000"/>
                          </a:solidFill>
                          <a:effectLst/>
                          <a:latin typeface="Calibri"/>
                        </a:rPr>
                        <a:t>CIENCIAS ECONÓMICO - ADMINISTRATIVAS</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316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222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224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 43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Calibri"/>
                        </a:rPr>
                        <a:t> $    </a:t>
                      </a:r>
                      <a:r>
                        <a:rPr lang="es-ES" sz="1600" b="0" i="0" u="none" strike="noStrike" dirty="0" smtClean="0">
                          <a:solidFill>
                            <a:srgbClr val="000000"/>
                          </a:solidFill>
                          <a:effectLst/>
                          <a:latin typeface="Calibri"/>
                        </a:rPr>
                        <a:t>806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600" b="0" i="0" u="none" strike="noStrike" dirty="0" smtClean="0">
                          <a:solidFill>
                            <a:srgbClr val="000000"/>
                          </a:solidFill>
                          <a:effectLst/>
                          <a:latin typeface="Calibri"/>
                        </a:rPr>
                        <a:t>4 </a:t>
                      </a:r>
                      <a:endParaRPr lang="es-ES" sz="1600" b="0"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2832">
                <a:tc>
                  <a:txBody>
                    <a:bodyPr/>
                    <a:lstStyle/>
                    <a:p>
                      <a:pPr algn="ctr" fontAlgn="ctr"/>
                      <a:r>
                        <a:rPr lang="es-ES" sz="1600" b="1" i="0" u="none" strike="noStrike">
                          <a:solidFill>
                            <a:srgbClr val="000000"/>
                          </a:solidFill>
                          <a:effectLst/>
                          <a:latin typeface="Calibri"/>
                        </a:rPr>
                        <a:t>TOTAL</a:t>
                      </a: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ctr"/>
                      <a:r>
                        <a:rPr lang="es-ES" sz="1600" b="1" i="0" u="none" strike="noStrike" dirty="0">
                          <a:solidFill>
                            <a:srgbClr val="000000"/>
                          </a:solidFill>
                          <a:effectLst/>
                          <a:latin typeface="Calibri"/>
                        </a:rPr>
                        <a:t> $    </a:t>
                      </a:r>
                      <a:r>
                        <a:rPr lang="es-ES" sz="1600" b="1" i="0" u="none" strike="noStrike" dirty="0" smtClean="0">
                          <a:solidFill>
                            <a:srgbClr val="000000"/>
                          </a:solidFill>
                          <a:effectLst/>
                          <a:latin typeface="Calibri"/>
                        </a:rPr>
                        <a:t>727 </a:t>
                      </a:r>
                      <a:endParaRPr lang="es-ES" sz="1600" b="1"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ctr"/>
                      <a:r>
                        <a:rPr lang="es-ES" sz="1600" b="1" i="0" u="none" strike="noStrike" dirty="0">
                          <a:solidFill>
                            <a:srgbClr val="000000"/>
                          </a:solidFill>
                          <a:effectLst/>
                          <a:latin typeface="Calibri"/>
                        </a:rPr>
                        <a:t> $     </a:t>
                      </a:r>
                      <a:r>
                        <a:rPr lang="es-ES" sz="1600" b="1" i="0" u="none" strike="noStrike" dirty="0" smtClean="0">
                          <a:solidFill>
                            <a:srgbClr val="000000"/>
                          </a:solidFill>
                          <a:effectLst/>
                          <a:latin typeface="Calibri"/>
                        </a:rPr>
                        <a:t>630 </a:t>
                      </a:r>
                      <a:endParaRPr lang="es-ES" sz="1600" b="1"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ctr"/>
                      <a:r>
                        <a:rPr lang="es-ES" sz="1600" b="1" i="0" u="none" strike="noStrike" dirty="0">
                          <a:solidFill>
                            <a:srgbClr val="000000"/>
                          </a:solidFill>
                          <a:effectLst/>
                          <a:latin typeface="Calibri"/>
                        </a:rPr>
                        <a:t> $    </a:t>
                      </a:r>
                      <a:r>
                        <a:rPr lang="es-ES" sz="1600" b="1" i="0" u="none" strike="noStrike" dirty="0" smtClean="0">
                          <a:solidFill>
                            <a:srgbClr val="000000"/>
                          </a:solidFill>
                          <a:effectLst/>
                          <a:latin typeface="Calibri"/>
                        </a:rPr>
                        <a:t>640 </a:t>
                      </a:r>
                      <a:endParaRPr lang="es-ES" sz="1600" b="1"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ctr"/>
                      <a:r>
                        <a:rPr lang="es-ES" sz="1600" b="1" i="0" u="none" strike="noStrike" dirty="0">
                          <a:solidFill>
                            <a:srgbClr val="000000"/>
                          </a:solidFill>
                          <a:effectLst/>
                          <a:latin typeface="Calibri"/>
                        </a:rPr>
                        <a:t> $   </a:t>
                      </a:r>
                      <a:r>
                        <a:rPr lang="es-ES" sz="1600" b="1" i="0" u="none" strike="noStrike" dirty="0" smtClean="0">
                          <a:solidFill>
                            <a:srgbClr val="000000"/>
                          </a:solidFill>
                          <a:effectLst/>
                          <a:latin typeface="Calibri"/>
                        </a:rPr>
                        <a:t>350 </a:t>
                      </a:r>
                      <a:endParaRPr lang="es-ES" sz="1600" b="1"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ctr"/>
                      <a:r>
                        <a:rPr lang="es-ES" sz="1600" b="1" i="0" u="none" strike="noStrike" dirty="0">
                          <a:solidFill>
                            <a:srgbClr val="000000"/>
                          </a:solidFill>
                          <a:effectLst/>
                          <a:latin typeface="Calibri"/>
                        </a:rPr>
                        <a:t> $    </a:t>
                      </a:r>
                      <a:r>
                        <a:rPr lang="es-ES" sz="1600" b="1" i="0" u="none" strike="noStrike" dirty="0" smtClean="0">
                          <a:solidFill>
                            <a:srgbClr val="000000"/>
                          </a:solidFill>
                          <a:effectLst/>
                          <a:latin typeface="Calibri"/>
                        </a:rPr>
                        <a:t>2,348 </a:t>
                      </a:r>
                      <a:endParaRPr lang="es-ES" sz="1600" b="1"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es-ES" sz="1600" b="1" i="0" u="none" strike="noStrike" dirty="0" smtClean="0">
                          <a:solidFill>
                            <a:srgbClr val="000000"/>
                          </a:solidFill>
                          <a:effectLst/>
                          <a:latin typeface="Calibri"/>
                        </a:rPr>
                        <a:t>12 </a:t>
                      </a:r>
                      <a:endParaRPr lang="es-ES" sz="1600" b="1" i="0" u="none" strike="noStrike" dirty="0">
                        <a:solidFill>
                          <a:srgbClr val="000000"/>
                        </a:solidFill>
                        <a:effectLst/>
                        <a:latin typeface="Calibri"/>
                      </a:endParaRPr>
                    </a:p>
                  </a:txBody>
                  <a:tcPr marL="9753" marR="975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r>
            </a:tbl>
          </a:graphicData>
        </a:graphic>
      </p:graphicFrame>
    </p:spTree>
    <p:extLst>
      <p:ext uri="{BB962C8B-B14F-4D97-AF65-F5344CB8AC3E}">
        <p14:creationId xmlns:p14="http://schemas.microsoft.com/office/powerpoint/2010/main" val="37860311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154" y="342186"/>
            <a:ext cx="8426768" cy="927762"/>
          </a:xfrm>
        </p:spPr>
        <p:txBody>
          <a:bodyPr>
            <a:noAutofit/>
          </a:bodyPr>
          <a:lstStyle/>
          <a:p>
            <a:r>
              <a:rPr lang="es-ES" sz="3200" dirty="0" smtClean="0"/>
              <a:t>Requisitos para acceder a los apoyos -  Resolución 110 de 2011</a:t>
            </a:r>
            <a:endParaRPr lang="es-ES" sz="3200" dirty="0"/>
          </a:p>
        </p:txBody>
      </p:sp>
      <p:sp>
        <p:nvSpPr>
          <p:cNvPr id="3" name="Marcador de contenido 2"/>
          <p:cNvSpPr>
            <a:spLocks noGrp="1"/>
          </p:cNvSpPr>
          <p:nvPr>
            <p:ph idx="1"/>
          </p:nvPr>
        </p:nvSpPr>
        <p:spPr>
          <a:xfrm>
            <a:off x="468154" y="1537306"/>
            <a:ext cx="8426768" cy="4411976"/>
          </a:xfrm>
        </p:spPr>
        <p:txBody>
          <a:bodyPr>
            <a:normAutofit/>
          </a:bodyPr>
          <a:lstStyle/>
          <a:p>
            <a:r>
              <a:rPr lang="es-ES" sz="2800" dirty="0" smtClean="0"/>
              <a:t>Vinculación superior a un año en tiempo completo</a:t>
            </a:r>
          </a:p>
          <a:p>
            <a:r>
              <a:rPr lang="es-ES" sz="2800" dirty="0" smtClean="0"/>
              <a:t>Aceptación por parte de a universidad destinataria</a:t>
            </a:r>
          </a:p>
          <a:p>
            <a:r>
              <a:rPr lang="es-ES" sz="2800" dirty="0" smtClean="0"/>
              <a:t>Evaluación del informe de actividades del año</a:t>
            </a:r>
          </a:p>
          <a:p>
            <a:r>
              <a:rPr lang="es-ES" sz="2800" dirty="0" smtClean="0"/>
              <a:t>Justificación de la pertinencia de los estudios de acuerdo con las líneas de investigación de la Facultad</a:t>
            </a:r>
          </a:p>
          <a:p>
            <a:r>
              <a:rPr lang="es-ES" sz="2800" dirty="0" smtClean="0"/>
              <a:t>Aval de Decano o Director del Programa o Departamento y visto bueno del Decano de Facultad</a:t>
            </a:r>
            <a:endParaRPr lang="es-ES" sz="2800" dirty="0"/>
          </a:p>
        </p:txBody>
      </p:sp>
    </p:spTree>
    <p:extLst>
      <p:ext uri="{BB962C8B-B14F-4D97-AF65-F5344CB8AC3E}">
        <p14:creationId xmlns:p14="http://schemas.microsoft.com/office/powerpoint/2010/main" val="18556352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154" y="93648"/>
            <a:ext cx="8426768" cy="796950"/>
          </a:xfrm>
        </p:spPr>
        <p:txBody>
          <a:bodyPr>
            <a:noAutofit/>
          </a:bodyPr>
          <a:lstStyle/>
          <a:p>
            <a:r>
              <a:rPr lang="es-CO" sz="2400" dirty="0" smtClean="0">
                <a:latin typeface="+mj-lt"/>
              </a:rPr>
              <a:t>Propuesta de ajuste a los criterios para asignación de apoyos a profesores</a:t>
            </a:r>
            <a:endParaRPr lang="es-CO" sz="2400" dirty="0">
              <a:latin typeface="+mj-lt"/>
            </a:endParaRPr>
          </a:p>
        </p:txBody>
      </p:sp>
      <p:sp>
        <p:nvSpPr>
          <p:cNvPr id="3" name="2 Marcador de contenido"/>
          <p:cNvSpPr>
            <a:spLocks noGrp="1"/>
          </p:cNvSpPr>
          <p:nvPr>
            <p:ph idx="1"/>
          </p:nvPr>
        </p:nvSpPr>
        <p:spPr>
          <a:xfrm>
            <a:off x="468154" y="1341004"/>
            <a:ext cx="8426768" cy="4205063"/>
          </a:xfrm>
        </p:spPr>
        <p:txBody>
          <a:bodyPr>
            <a:normAutofit fontScale="85000" lnSpcReduction="20000"/>
          </a:bodyPr>
          <a:lstStyle/>
          <a:p>
            <a:r>
              <a:rPr lang="es-ES" sz="2400" dirty="0">
                <a:solidFill>
                  <a:srgbClr val="FF0000"/>
                </a:solidFill>
              </a:rPr>
              <a:t>Vinculación superior a </a:t>
            </a:r>
            <a:r>
              <a:rPr lang="es-ES" sz="2400" dirty="0" smtClean="0">
                <a:solidFill>
                  <a:srgbClr val="FF0000"/>
                </a:solidFill>
              </a:rPr>
              <a:t>tres años en </a:t>
            </a:r>
            <a:r>
              <a:rPr lang="es-ES" sz="2400" dirty="0">
                <a:solidFill>
                  <a:srgbClr val="FF0000"/>
                </a:solidFill>
              </a:rPr>
              <a:t>tiempo completo</a:t>
            </a:r>
          </a:p>
          <a:p>
            <a:r>
              <a:rPr lang="es-ES" sz="2400" dirty="0"/>
              <a:t>Aceptación por parte de </a:t>
            </a:r>
            <a:r>
              <a:rPr lang="es-ES" sz="2400" dirty="0" smtClean="0"/>
              <a:t>la </a:t>
            </a:r>
            <a:r>
              <a:rPr lang="es-ES" sz="2400" dirty="0"/>
              <a:t>universidad destinataria</a:t>
            </a:r>
          </a:p>
          <a:p>
            <a:r>
              <a:rPr lang="es-ES" sz="2400" dirty="0">
                <a:solidFill>
                  <a:srgbClr val="FF0000"/>
                </a:solidFill>
              </a:rPr>
              <a:t>Evaluación del informe de actividades </a:t>
            </a:r>
            <a:r>
              <a:rPr lang="es-ES" sz="2400" dirty="0" smtClean="0">
                <a:solidFill>
                  <a:srgbClr val="FF0000"/>
                </a:solidFill>
              </a:rPr>
              <a:t>de los dos últimos  años</a:t>
            </a:r>
            <a:endParaRPr lang="es-ES" sz="2400" dirty="0">
              <a:solidFill>
                <a:srgbClr val="FF0000"/>
              </a:solidFill>
            </a:endParaRPr>
          </a:p>
          <a:p>
            <a:r>
              <a:rPr lang="es-ES" sz="2400" dirty="0"/>
              <a:t>Justificación de la pertinencia de los estudios de acuerdo con las líneas de investigación de la </a:t>
            </a:r>
            <a:r>
              <a:rPr lang="es-ES" sz="2400" dirty="0" smtClean="0"/>
              <a:t>Facultad</a:t>
            </a:r>
          </a:p>
          <a:p>
            <a:r>
              <a:rPr lang="es-ES" sz="2400" dirty="0" smtClean="0"/>
              <a:t>Aval del </a:t>
            </a:r>
            <a:r>
              <a:rPr lang="es-ES" sz="2400" dirty="0"/>
              <a:t>Decano o Director del Programa o Departamento y visto bueno del Decano de Facultad</a:t>
            </a:r>
          </a:p>
          <a:p>
            <a:r>
              <a:rPr lang="es-CO" dirty="0" smtClean="0">
                <a:solidFill>
                  <a:srgbClr val="FF0000"/>
                </a:solidFill>
              </a:rPr>
              <a:t>Desarrollo de actividad académica de docencia durante la realización del posgrado cuando sus estudios sean en Bogotá</a:t>
            </a:r>
          </a:p>
          <a:p>
            <a:r>
              <a:rPr lang="es-CO" dirty="0" smtClean="0">
                <a:solidFill>
                  <a:srgbClr val="FF0000"/>
                </a:solidFill>
              </a:rPr>
              <a:t>Prioridad para profesores que cuenten con apoyo externo</a:t>
            </a:r>
            <a:r>
              <a:rPr lang="es-CO" dirty="0" smtClean="0"/>
              <a:t>.</a:t>
            </a:r>
          </a:p>
          <a:p>
            <a:r>
              <a:rPr lang="es-CO" dirty="0" smtClean="0">
                <a:solidFill>
                  <a:srgbClr val="FF0000"/>
                </a:solidFill>
              </a:rPr>
              <a:t>Distribución de cupos por facultad de acuerdo con el presupuesto anual asignado por la universidad</a:t>
            </a:r>
          </a:p>
          <a:p>
            <a:r>
              <a:rPr lang="es-CO" dirty="0" smtClean="0">
                <a:solidFill>
                  <a:srgbClr val="FF0000"/>
                </a:solidFill>
              </a:rPr>
              <a:t>No apoyar o restringir  los apoyos para la realizaci</a:t>
            </a:r>
            <a:r>
              <a:rPr lang="es-CO" dirty="0" smtClean="0">
                <a:solidFill>
                  <a:srgbClr val="FF0000"/>
                </a:solidFill>
              </a:rPr>
              <a:t>ón de una segunda</a:t>
            </a:r>
            <a:r>
              <a:rPr lang="es-CO" dirty="0" smtClean="0">
                <a:solidFill>
                  <a:srgbClr val="FF0000"/>
                </a:solidFill>
              </a:rPr>
              <a:t> </a:t>
            </a:r>
            <a:r>
              <a:rPr lang="es-CO" dirty="0" smtClean="0">
                <a:solidFill>
                  <a:srgbClr val="FF0000"/>
                </a:solidFill>
              </a:rPr>
              <a:t>Maestría</a:t>
            </a:r>
          </a:p>
        </p:txBody>
      </p:sp>
    </p:spTree>
    <p:extLst>
      <p:ext uri="{BB962C8B-B14F-4D97-AF65-F5344CB8AC3E}">
        <p14:creationId xmlns:p14="http://schemas.microsoft.com/office/powerpoint/2010/main" val="18875242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154" y="-27384"/>
            <a:ext cx="8426768" cy="796950"/>
          </a:xfrm>
        </p:spPr>
        <p:txBody>
          <a:bodyPr>
            <a:normAutofit/>
          </a:bodyPr>
          <a:lstStyle/>
          <a:p>
            <a:r>
              <a:rPr lang="es-ES_tradnl" sz="2800" dirty="0" smtClean="0"/>
              <a:t>Aval institucional para becas </a:t>
            </a:r>
            <a:endParaRPr lang="es-CO" sz="28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143761719"/>
              </p:ext>
            </p:extLst>
          </p:nvPr>
        </p:nvGraphicFramePr>
        <p:xfrm>
          <a:off x="4681537" y="2132856"/>
          <a:ext cx="4343357" cy="2289852"/>
        </p:xfrm>
        <a:graphic>
          <a:graphicData uri="http://schemas.openxmlformats.org/drawingml/2006/table">
            <a:tbl>
              <a:tblPr firstRow="1" bandRow="1" bandCol="1">
                <a:tableStyleId>{69012ECD-51FC-41F1-AA8D-1B2483CD663E}</a:tableStyleId>
              </a:tblPr>
              <a:tblGrid>
                <a:gridCol w="2339323"/>
                <a:gridCol w="2004034"/>
              </a:tblGrid>
              <a:tr h="763284">
                <a:tc>
                  <a:txBody>
                    <a:bodyPr/>
                    <a:lstStyle/>
                    <a:p>
                      <a:pPr algn="l" fontAlgn="ctr"/>
                      <a:r>
                        <a:rPr lang="es-CO" sz="1800" u="none" strike="noStrike">
                          <a:effectLst/>
                        </a:rPr>
                        <a:t>Profesor</a:t>
                      </a:r>
                      <a:endParaRPr lang="es-CO" sz="1800" b="1" i="0" u="none" strike="noStrike">
                        <a:solidFill>
                          <a:srgbClr val="FFFFFF"/>
                        </a:solidFill>
                        <a:effectLst/>
                        <a:latin typeface="Calibri"/>
                      </a:endParaRPr>
                    </a:p>
                  </a:txBody>
                  <a:tcPr marL="9753" marR="9753" marT="9525" marB="0" anchor="ctr"/>
                </a:tc>
                <a:tc>
                  <a:txBody>
                    <a:bodyPr/>
                    <a:lstStyle/>
                    <a:p>
                      <a:pPr algn="l" fontAlgn="ctr"/>
                      <a:r>
                        <a:rPr lang="es-CO" sz="1800" u="none" strike="noStrike">
                          <a:effectLst/>
                        </a:rPr>
                        <a:t>Programa</a:t>
                      </a:r>
                      <a:endParaRPr lang="es-CO" sz="1800" b="1" i="0" u="none" strike="noStrike">
                        <a:solidFill>
                          <a:srgbClr val="FFFFFF"/>
                        </a:solidFill>
                        <a:effectLst/>
                        <a:latin typeface="Calibri"/>
                      </a:endParaRPr>
                    </a:p>
                  </a:txBody>
                  <a:tcPr marL="9753" marR="9753" marT="9525" marB="0" anchor="ctr"/>
                </a:tc>
              </a:tr>
              <a:tr h="763284">
                <a:tc>
                  <a:txBody>
                    <a:bodyPr/>
                    <a:lstStyle/>
                    <a:p>
                      <a:pPr algn="l" fontAlgn="ctr"/>
                      <a:r>
                        <a:rPr lang="es-CO" sz="1800" u="none" strike="noStrike" dirty="0">
                          <a:effectLst/>
                        </a:rPr>
                        <a:t>Edwin López Rivera</a:t>
                      </a:r>
                      <a:endParaRPr lang="es-CO" sz="1800" b="0" i="0" u="none" strike="noStrike" dirty="0">
                        <a:solidFill>
                          <a:srgbClr val="000000"/>
                        </a:solidFill>
                        <a:effectLst/>
                        <a:latin typeface="Calibri"/>
                      </a:endParaRPr>
                    </a:p>
                  </a:txBody>
                  <a:tcPr marL="9753" marR="9753" marT="9525" marB="0" anchor="ctr">
                    <a:solidFill>
                      <a:schemeClr val="accent3"/>
                    </a:solidFill>
                  </a:tcPr>
                </a:tc>
                <a:tc>
                  <a:txBody>
                    <a:bodyPr/>
                    <a:lstStyle/>
                    <a:p>
                      <a:pPr algn="l" fontAlgn="ctr"/>
                      <a:r>
                        <a:rPr lang="es-CO" sz="1800" u="none" strike="noStrike" dirty="0">
                          <a:effectLst/>
                        </a:rPr>
                        <a:t>Economía</a:t>
                      </a:r>
                      <a:endParaRPr lang="es-CO" sz="1800" b="0" i="0" u="none" strike="noStrike" dirty="0">
                        <a:solidFill>
                          <a:srgbClr val="000000"/>
                        </a:solidFill>
                        <a:effectLst/>
                        <a:latin typeface="Calibri"/>
                      </a:endParaRPr>
                    </a:p>
                  </a:txBody>
                  <a:tcPr marL="9753" marR="9753" marT="9525" marB="0" anchor="ctr"/>
                </a:tc>
              </a:tr>
              <a:tr h="763284">
                <a:tc>
                  <a:txBody>
                    <a:bodyPr/>
                    <a:lstStyle/>
                    <a:p>
                      <a:pPr algn="l" fontAlgn="ctr"/>
                      <a:r>
                        <a:rPr lang="es-CO" sz="1800" u="none" strike="noStrike" dirty="0">
                          <a:effectLst/>
                        </a:rPr>
                        <a:t>Darío Vanegas Vargas</a:t>
                      </a:r>
                      <a:endParaRPr lang="es-CO" sz="1800" b="0" i="0" u="none" strike="noStrike" dirty="0">
                        <a:solidFill>
                          <a:srgbClr val="000000"/>
                        </a:solidFill>
                        <a:effectLst/>
                        <a:latin typeface="Calibri"/>
                      </a:endParaRPr>
                    </a:p>
                  </a:txBody>
                  <a:tcPr marL="9753" marR="9753" marT="9525" marB="0" anchor="ctr">
                    <a:solidFill>
                      <a:schemeClr val="accent3"/>
                    </a:solidFill>
                  </a:tcPr>
                </a:tc>
                <a:tc>
                  <a:txBody>
                    <a:bodyPr/>
                    <a:lstStyle/>
                    <a:p>
                      <a:pPr algn="l" fontAlgn="ctr"/>
                      <a:r>
                        <a:rPr lang="es-CO" sz="1800" u="none" strike="noStrike" dirty="0">
                          <a:effectLst/>
                        </a:rPr>
                        <a:t>Arquitectura</a:t>
                      </a:r>
                      <a:endParaRPr lang="es-CO" sz="1800" b="0" i="0" u="none" strike="noStrike" dirty="0">
                        <a:solidFill>
                          <a:srgbClr val="000000"/>
                        </a:solidFill>
                        <a:effectLst/>
                        <a:latin typeface="Calibri"/>
                      </a:endParaRPr>
                    </a:p>
                  </a:txBody>
                  <a:tcPr marL="9753" marR="9753" marT="9525" marB="0" anchor="ctr"/>
                </a:tc>
              </a:tr>
            </a:tbl>
          </a:graphicData>
        </a:graphic>
      </p:graphicFrame>
      <p:sp>
        <p:nvSpPr>
          <p:cNvPr id="5" name="1 Título"/>
          <p:cNvSpPr txBox="1">
            <a:spLocks/>
          </p:cNvSpPr>
          <p:nvPr/>
        </p:nvSpPr>
        <p:spPr>
          <a:xfrm>
            <a:off x="3309035" y="5805274"/>
            <a:ext cx="6341054"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3200" dirty="0" smtClean="0">
                <a:solidFill>
                  <a:srgbClr val="FFFFFF"/>
                </a:solidFill>
              </a:rPr>
              <a:t>Formación Profesoral</a:t>
            </a:r>
            <a:endParaRPr lang="es-CO" sz="3200" dirty="0">
              <a:solidFill>
                <a:srgbClr val="FFFFFF"/>
              </a:solidFill>
            </a:endParaRPr>
          </a:p>
        </p:txBody>
      </p:sp>
      <p:pic>
        <p:nvPicPr>
          <p:cNvPr id="3" name="Imagen 2" descr="fulbrigh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73" y="753204"/>
            <a:ext cx="3528392" cy="5124068"/>
          </a:xfrm>
          <a:prstGeom prst="rect">
            <a:avLst/>
          </a:prstGeom>
        </p:spPr>
      </p:pic>
    </p:spTree>
    <p:extLst>
      <p:ext uri="{BB962C8B-B14F-4D97-AF65-F5344CB8AC3E}">
        <p14:creationId xmlns:p14="http://schemas.microsoft.com/office/powerpoint/2010/main" val="700758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154" y="404664"/>
            <a:ext cx="8426768" cy="796950"/>
          </a:xfrm>
        </p:spPr>
        <p:txBody>
          <a:bodyPr/>
          <a:lstStyle/>
          <a:p>
            <a:r>
              <a:rPr lang="es-ES" dirty="0" smtClean="0"/>
              <a:t>Fundamentación</a:t>
            </a:r>
            <a:endParaRPr lang="es-ES" dirty="0"/>
          </a:p>
        </p:txBody>
      </p:sp>
      <p:sp>
        <p:nvSpPr>
          <p:cNvPr id="3" name="Marcador de contenido 2"/>
          <p:cNvSpPr>
            <a:spLocks noGrp="1"/>
          </p:cNvSpPr>
          <p:nvPr>
            <p:ph idx="1"/>
          </p:nvPr>
        </p:nvSpPr>
        <p:spPr>
          <a:xfrm>
            <a:off x="468154" y="1412780"/>
            <a:ext cx="8426768" cy="4392491"/>
          </a:xfrm>
        </p:spPr>
        <p:txBody>
          <a:bodyPr/>
          <a:lstStyle/>
          <a:p>
            <a:pPr lvl="0"/>
            <a:r>
              <a:rPr lang="es-CO" dirty="0">
                <a:solidFill>
                  <a:srgbClr val="000000"/>
                </a:solidFill>
              </a:rPr>
              <a:t>Estrategia de la Universidad: Misión, Visión y Objetivo Institucional</a:t>
            </a:r>
          </a:p>
          <a:p>
            <a:pPr lvl="0"/>
            <a:r>
              <a:rPr lang="es-CO" dirty="0">
                <a:solidFill>
                  <a:srgbClr val="000000"/>
                </a:solidFill>
              </a:rPr>
              <a:t>Proyecto Educativo Institucional</a:t>
            </a:r>
          </a:p>
          <a:p>
            <a:pPr lvl="0"/>
            <a:r>
              <a:rPr lang="es-CO" dirty="0">
                <a:solidFill>
                  <a:srgbClr val="000000"/>
                </a:solidFill>
              </a:rPr>
              <a:t>Modelo Pedagógico</a:t>
            </a:r>
          </a:p>
          <a:p>
            <a:pPr lvl="0"/>
            <a:r>
              <a:rPr lang="es-CO" dirty="0">
                <a:solidFill>
                  <a:srgbClr val="000000"/>
                </a:solidFill>
              </a:rPr>
              <a:t>Plan de Desarrollo </a:t>
            </a:r>
            <a:r>
              <a:rPr lang="es-CO" dirty="0" err="1">
                <a:solidFill>
                  <a:srgbClr val="000000"/>
                </a:solidFill>
              </a:rPr>
              <a:t>Tadeísta</a:t>
            </a:r>
            <a:r>
              <a:rPr lang="es-CO" dirty="0">
                <a:solidFill>
                  <a:srgbClr val="000000"/>
                </a:solidFill>
              </a:rPr>
              <a:t> 2009-2014</a:t>
            </a:r>
          </a:p>
          <a:p>
            <a:pPr lvl="0"/>
            <a:r>
              <a:rPr lang="es-CO" dirty="0">
                <a:solidFill>
                  <a:srgbClr val="000000"/>
                </a:solidFill>
              </a:rPr>
              <a:t>Estatuto Profesoral</a:t>
            </a:r>
          </a:p>
          <a:p>
            <a:pPr lvl="0"/>
            <a:r>
              <a:rPr lang="es-CO" dirty="0">
                <a:solidFill>
                  <a:srgbClr val="000000"/>
                </a:solidFill>
              </a:rPr>
              <a:t>Informe de Auto-Evaluación Institucional 2012</a:t>
            </a:r>
          </a:p>
          <a:p>
            <a:pPr lvl="0"/>
            <a:r>
              <a:rPr lang="es-CO" dirty="0">
                <a:solidFill>
                  <a:srgbClr val="000000"/>
                </a:solidFill>
              </a:rPr>
              <a:t>Planes de Mejoramiento</a:t>
            </a:r>
          </a:p>
          <a:p>
            <a:pPr lvl="0"/>
            <a:r>
              <a:rPr lang="es-CO" dirty="0">
                <a:solidFill>
                  <a:srgbClr val="000000"/>
                </a:solidFill>
              </a:rPr>
              <a:t>Plan de Capacitación por Facultad</a:t>
            </a:r>
          </a:p>
        </p:txBody>
      </p:sp>
    </p:spTree>
    <p:extLst>
      <p:ext uri="{BB962C8B-B14F-4D97-AF65-F5344CB8AC3E}">
        <p14:creationId xmlns:p14="http://schemas.microsoft.com/office/powerpoint/2010/main" val="30129692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6117795315_3dd56dfd23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9"/>
            <a:ext cx="9363075" cy="5971480"/>
          </a:xfrm>
          <a:prstGeom prst="rect">
            <a:avLst/>
          </a:prstGeom>
        </p:spPr>
      </p:pic>
      <p:sp>
        <p:nvSpPr>
          <p:cNvPr id="2" name="1 Título"/>
          <p:cNvSpPr>
            <a:spLocks noGrp="1"/>
          </p:cNvSpPr>
          <p:nvPr>
            <p:ph type="ctrTitle"/>
          </p:nvPr>
        </p:nvSpPr>
        <p:spPr>
          <a:xfrm>
            <a:off x="3745438" y="5847467"/>
            <a:ext cx="6041551" cy="1010543"/>
          </a:xfrm>
        </p:spPr>
        <p:txBody>
          <a:bodyPr>
            <a:normAutofit/>
          </a:bodyPr>
          <a:lstStyle/>
          <a:p>
            <a:r>
              <a:rPr lang="es-CO" sz="3200" dirty="0" smtClean="0">
                <a:solidFill>
                  <a:srgbClr val="FFFFFF"/>
                </a:solidFill>
              </a:rPr>
              <a:t>Desarrollo Profesoral </a:t>
            </a:r>
            <a:endParaRPr lang="es-CO" sz="3200" dirty="0">
              <a:solidFill>
                <a:srgbClr val="FFFFFF"/>
              </a:solidFill>
            </a:endParaRPr>
          </a:p>
        </p:txBody>
      </p:sp>
      <p:sp>
        <p:nvSpPr>
          <p:cNvPr id="3" name="2 Subtítulo"/>
          <p:cNvSpPr>
            <a:spLocks noGrp="1"/>
          </p:cNvSpPr>
          <p:nvPr>
            <p:ph type="subTitle" idx="1"/>
          </p:nvPr>
        </p:nvSpPr>
        <p:spPr>
          <a:xfrm>
            <a:off x="295055" y="-171400"/>
            <a:ext cx="5898655" cy="3744416"/>
          </a:xfrm>
        </p:spPr>
        <p:txBody>
          <a:bodyPr>
            <a:noAutofit/>
          </a:bodyPr>
          <a:lstStyle/>
          <a:p>
            <a:endParaRPr lang="es-CO" sz="2600" dirty="0" smtClean="0">
              <a:solidFill>
                <a:srgbClr val="FFFFFF"/>
              </a:solidFill>
            </a:endParaRPr>
          </a:p>
          <a:p>
            <a:r>
              <a:rPr lang="es-CO" sz="2600" b="1" dirty="0" smtClean="0">
                <a:solidFill>
                  <a:srgbClr val="FFFFFF"/>
                </a:solidFill>
              </a:rPr>
              <a:t>“Busca </a:t>
            </a:r>
            <a:r>
              <a:rPr lang="es-ES" sz="2800" b="1" dirty="0" smtClean="0">
                <a:solidFill>
                  <a:schemeClr val="bg1"/>
                </a:solidFill>
              </a:rPr>
              <a:t>fortalecer </a:t>
            </a:r>
            <a:r>
              <a:rPr lang="es-ES" sz="2800" b="1" dirty="0">
                <a:solidFill>
                  <a:schemeClr val="bg1"/>
                </a:solidFill>
              </a:rPr>
              <a:t>competencias y habilidades propias de las necesidades del perfil del profesor </a:t>
            </a:r>
            <a:r>
              <a:rPr lang="es-ES" sz="2800" b="1" dirty="0" err="1">
                <a:solidFill>
                  <a:schemeClr val="bg1"/>
                </a:solidFill>
              </a:rPr>
              <a:t>Tadeísta</a:t>
            </a:r>
            <a:r>
              <a:rPr lang="es-ES" sz="2800" b="1" dirty="0">
                <a:solidFill>
                  <a:schemeClr val="bg1"/>
                </a:solidFill>
              </a:rPr>
              <a:t> en concordancia con el PEI, su Modelo Pedagógico, las metas del Plan de desarrollo y los planes de mejoramiento de la </a:t>
            </a:r>
            <a:r>
              <a:rPr lang="es-ES" sz="2800" b="1" dirty="0" smtClean="0">
                <a:solidFill>
                  <a:schemeClr val="bg1"/>
                </a:solidFill>
              </a:rPr>
              <a:t>Universidad</a:t>
            </a:r>
            <a:r>
              <a:rPr lang="es-ES" sz="2800" b="1" dirty="0"/>
              <a:t>.</a:t>
            </a:r>
            <a:r>
              <a:rPr lang="es-ES" sz="2700" b="1" dirty="0" smtClean="0">
                <a:solidFill>
                  <a:srgbClr val="FFFFFF"/>
                </a:solidFill>
              </a:rPr>
              <a:t>”</a:t>
            </a:r>
            <a:endParaRPr lang="es-CO" sz="2700" b="1" dirty="0">
              <a:solidFill>
                <a:srgbClr val="FFFFFF"/>
              </a:solidFill>
            </a:endParaRPr>
          </a:p>
        </p:txBody>
      </p:sp>
      <p:sp>
        <p:nvSpPr>
          <p:cNvPr id="5" name="CuadroTexto 4"/>
          <p:cNvSpPr txBox="1"/>
          <p:nvPr/>
        </p:nvSpPr>
        <p:spPr>
          <a:xfrm>
            <a:off x="6812899" y="5733256"/>
            <a:ext cx="2693174" cy="215444"/>
          </a:xfrm>
          <a:prstGeom prst="rect">
            <a:avLst/>
          </a:prstGeom>
          <a:noFill/>
        </p:spPr>
        <p:txBody>
          <a:bodyPr wrap="square" rtlCol="0">
            <a:spAutoFit/>
          </a:bodyPr>
          <a:lstStyle/>
          <a:p>
            <a:r>
              <a:rPr lang="es-ES" sz="800" dirty="0" smtClean="0">
                <a:solidFill>
                  <a:srgbClr val="FFFFFF"/>
                </a:solidFill>
              </a:rPr>
              <a:t>Foto Exposición MAV       Oficina de Comunicaciones UJTL</a:t>
            </a:r>
            <a:endParaRPr lang="es-ES" sz="800" dirty="0">
              <a:solidFill>
                <a:srgbClr val="FFFFFF"/>
              </a:solidFill>
            </a:endParaRPr>
          </a:p>
        </p:txBody>
      </p:sp>
    </p:spTree>
    <p:extLst>
      <p:ext uri="{BB962C8B-B14F-4D97-AF65-F5344CB8AC3E}">
        <p14:creationId xmlns:p14="http://schemas.microsoft.com/office/powerpoint/2010/main" val="15149691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6097862759_c5de4b0a6e_b.jpg"/>
          <p:cNvPicPr>
            <a:picLocks noChangeAspect="1"/>
          </p:cNvPicPr>
          <p:nvPr/>
        </p:nvPicPr>
        <p:blipFill>
          <a:blip r:embed="rId2">
            <a:alphaModFix amt="96000"/>
            <a:extLst>
              <a:ext uri="{BEBA8EAE-BF5A-486C-A8C5-ECC9F3942E4B}">
                <a14:imgProps xmlns:a14="http://schemas.microsoft.com/office/drawing/2010/main">
                  <a14:imgLayer r:embed="rId3">
                    <a14:imgEffect>
                      <a14:brightnessContrast bright="-39000" contrast="-22000"/>
                    </a14:imgEffect>
                  </a14:imgLayer>
                </a14:imgProps>
              </a:ext>
              <a:ext uri="{28A0092B-C50C-407E-A947-70E740481C1C}">
                <a14:useLocalDpi xmlns:a14="http://schemas.microsoft.com/office/drawing/2010/main" val="0"/>
              </a:ext>
            </a:extLst>
          </a:blip>
          <a:stretch>
            <a:fillRect/>
          </a:stretch>
        </p:blipFill>
        <p:spPr>
          <a:xfrm>
            <a:off x="0" y="-277531"/>
            <a:ext cx="9363075" cy="6226811"/>
          </a:xfrm>
          <a:prstGeom prst="rect">
            <a:avLst/>
          </a:prstGeom>
        </p:spPr>
      </p:pic>
      <p:sp>
        <p:nvSpPr>
          <p:cNvPr id="2" name="1 Título"/>
          <p:cNvSpPr>
            <a:spLocks noGrp="1"/>
          </p:cNvSpPr>
          <p:nvPr>
            <p:ph type="ctrTitle"/>
          </p:nvPr>
        </p:nvSpPr>
        <p:spPr>
          <a:xfrm>
            <a:off x="702231" y="1196793"/>
            <a:ext cx="7958614" cy="1010543"/>
          </a:xfrm>
        </p:spPr>
        <p:txBody>
          <a:bodyPr>
            <a:normAutofit/>
          </a:bodyPr>
          <a:lstStyle/>
          <a:p>
            <a:r>
              <a:rPr lang="es-CO" sz="3200" dirty="0" smtClean="0">
                <a:solidFill>
                  <a:srgbClr val="FFFFFF"/>
                </a:solidFill>
              </a:rPr>
              <a:t>Programa de Formación en segundo Idioma</a:t>
            </a:r>
            <a:endParaRPr lang="es-CO" sz="3200" dirty="0">
              <a:solidFill>
                <a:srgbClr val="FFFFFF"/>
              </a:solidFill>
            </a:endParaRPr>
          </a:p>
        </p:txBody>
      </p:sp>
      <p:sp>
        <p:nvSpPr>
          <p:cNvPr id="3" name="2 Subtítulo"/>
          <p:cNvSpPr>
            <a:spLocks noGrp="1"/>
          </p:cNvSpPr>
          <p:nvPr>
            <p:ph type="subTitle" idx="1"/>
          </p:nvPr>
        </p:nvSpPr>
        <p:spPr>
          <a:xfrm>
            <a:off x="937121" y="2239580"/>
            <a:ext cx="7632848" cy="2485565"/>
          </a:xfrm>
        </p:spPr>
        <p:txBody>
          <a:bodyPr>
            <a:normAutofit/>
          </a:bodyPr>
          <a:lstStyle/>
          <a:p>
            <a:endParaRPr lang="es-CO" dirty="0" smtClean="0">
              <a:solidFill>
                <a:srgbClr val="FFFFFF"/>
              </a:solidFill>
            </a:endParaRPr>
          </a:p>
          <a:p>
            <a:r>
              <a:rPr lang="es-CO" sz="2400" dirty="0" smtClean="0">
                <a:solidFill>
                  <a:srgbClr val="FFFFFF"/>
                </a:solidFill>
              </a:rPr>
              <a:t>“</a:t>
            </a:r>
            <a:r>
              <a:rPr lang="es-ES" sz="2400" dirty="0">
                <a:solidFill>
                  <a:srgbClr val="FFFFFF"/>
                </a:solidFill>
              </a:rPr>
              <a:t>Fortalecer en los profesores el dominio de una segunda lengua, especialmente el idioma inglés, para contribuir con el desarrollo académico de los estudiantes y facilitar el proceso de internacionalización de la </a:t>
            </a:r>
            <a:r>
              <a:rPr lang="es-ES" sz="2400" dirty="0" smtClean="0">
                <a:solidFill>
                  <a:srgbClr val="FFFFFF"/>
                </a:solidFill>
              </a:rPr>
              <a:t>Universidad”</a:t>
            </a:r>
            <a:endParaRPr lang="es-CO" sz="2400" dirty="0">
              <a:solidFill>
                <a:srgbClr val="FFFFFF"/>
              </a:solidFill>
            </a:endParaRPr>
          </a:p>
        </p:txBody>
      </p:sp>
      <p:sp>
        <p:nvSpPr>
          <p:cNvPr id="5" name="1 Título"/>
          <p:cNvSpPr txBox="1">
            <a:spLocks/>
          </p:cNvSpPr>
          <p:nvPr/>
        </p:nvSpPr>
        <p:spPr>
          <a:xfrm>
            <a:off x="3529409" y="5847467"/>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F</a:t>
            </a:r>
            <a:r>
              <a:rPr lang="es-ES" sz="2000" dirty="0" smtClean="0">
                <a:solidFill>
                  <a:srgbClr val="FFFFFF"/>
                </a:solidFill>
              </a:rPr>
              <a:t>o</a:t>
            </a:r>
            <a:r>
              <a:rPr lang="es-CO" sz="2000" dirty="0" smtClean="0">
                <a:solidFill>
                  <a:srgbClr val="FFFFFF"/>
                </a:solidFill>
              </a:rPr>
              <a:t>rmación en Segundo Idioma </a:t>
            </a:r>
            <a:endParaRPr lang="es-CO" sz="2000" dirty="0">
              <a:solidFill>
                <a:srgbClr val="FFFFFF"/>
              </a:solidFill>
            </a:endParaRPr>
          </a:p>
        </p:txBody>
      </p:sp>
    </p:spTree>
    <p:extLst>
      <p:ext uri="{BB962C8B-B14F-4D97-AF65-F5344CB8AC3E}">
        <p14:creationId xmlns:p14="http://schemas.microsoft.com/office/powerpoint/2010/main" val="15053471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smtClean="0"/>
              <a:t>Nivel de inglés de los profesores de planta</a:t>
            </a:r>
            <a:endParaRPr lang="es-CO" dirty="0"/>
          </a:p>
        </p:txBody>
      </p:sp>
      <p:graphicFrame>
        <p:nvGraphicFramePr>
          <p:cNvPr id="5" name="4 Marcador de contenido"/>
          <p:cNvGraphicFramePr>
            <a:graphicFrameLocks noGrp="1"/>
          </p:cNvGraphicFramePr>
          <p:nvPr>
            <p:ph idx="1"/>
          </p:nvPr>
        </p:nvGraphicFramePr>
        <p:xfrm>
          <a:off x="289050" y="1700806"/>
          <a:ext cx="8605874" cy="3816428"/>
        </p:xfrm>
        <a:graphic>
          <a:graphicData uri="http://schemas.openxmlformats.org/drawingml/2006/table">
            <a:tbl>
              <a:tblPr firstRow="1" firstCol="1" lastRow="1" lastCol="1" bandRow="1" bandCol="1">
                <a:tableStyleId>{69012ECD-51FC-41F1-AA8D-1B2483CD663E}</a:tableStyleId>
              </a:tblPr>
              <a:tblGrid>
                <a:gridCol w="3744415"/>
                <a:gridCol w="519054"/>
                <a:gridCol w="519054"/>
                <a:gridCol w="519054"/>
                <a:gridCol w="519054"/>
                <a:gridCol w="519054"/>
                <a:gridCol w="519054"/>
                <a:gridCol w="519054"/>
                <a:gridCol w="1228081"/>
              </a:tblGrid>
              <a:tr h="752182">
                <a:tc>
                  <a:txBody>
                    <a:bodyPr/>
                    <a:lstStyle/>
                    <a:p>
                      <a:pPr algn="l" fontAlgn="b"/>
                      <a:r>
                        <a:rPr lang="es-CO" sz="1800" u="none" strike="noStrike" dirty="0" smtClean="0"/>
                        <a:t>Facultad</a:t>
                      </a:r>
                      <a:endParaRPr lang="es-CO" sz="1800" b="1"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A1-</a:t>
                      </a:r>
                      <a:endParaRPr lang="es-CO" sz="1800" b="1" i="0" u="none" strike="noStrike" dirty="0">
                        <a:solidFill>
                          <a:srgbClr val="000000"/>
                        </a:solidFill>
                        <a:latin typeface="Calibri"/>
                      </a:endParaRPr>
                    </a:p>
                  </a:txBody>
                  <a:tcPr marL="9525" marR="9525" marT="9525" marB="0" anchor="ctr"/>
                </a:tc>
                <a:tc>
                  <a:txBody>
                    <a:bodyPr/>
                    <a:lstStyle/>
                    <a:p>
                      <a:pPr algn="ctr" fontAlgn="b"/>
                      <a:r>
                        <a:rPr lang="es-CO" sz="1800" u="none" strike="noStrike"/>
                        <a:t>A1</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a:t>A2</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a:t>B1</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a:t>B2</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a:t>C1</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a:t>C2</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dirty="0"/>
                        <a:t>Total </a:t>
                      </a:r>
                      <a:r>
                        <a:rPr lang="es-CO" sz="1800" u="none" strike="noStrike" dirty="0" smtClean="0"/>
                        <a:t>profesores</a:t>
                      </a:r>
                      <a:endParaRPr lang="es-CO" sz="1800" b="1" i="0" u="none" strike="noStrike" dirty="0">
                        <a:solidFill>
                          <a:srgbClr val="000000"/>
                        </a:solidFill>
                        <a:latin typeface="Calibri"/>
                      </a:endParaRPr>
                    </a:p>
                  </a:txBody>
                  <a:tcPr marL="9525" marR="9525" marT="9525" marB="0" anchor="ctr"/>
                </a:tc>
              </a:tr>
              <a:tr h="578016">
                <a:tc>
                  <a:txBody>
                    <a:bodyPr/>
                    <a:lstStyle/>
                    <a:p>
                      <a:pPr algn="l" fontAlgn="b"/>
                      <a:r>
                        <a:rPr lang="es-CO" sz="1800" u="none" strike="noStrike"/>
                        <a:t>Artes y Diseño</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5</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11</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12</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a:t>17</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15</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7</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6</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73</a:t>
                      </a:r>
                      <a:endParaRPr lang="es-CO" sz="1800" b="0" i="0" u="none" strike="noStrike" dirty="0">
                        <a:solidFill>
                          <a:srgbClr val="000000"/>
                        </a:solidFill>
                        <a:latin typeface="Calibri"/>
                      </a:endParaRPr>
                    </a:p>
                  </a:txBody>
                  <a:tcPr marL="9525" marR="9525" marT="9525" marB="0" anchor="ctr"/>
                </a:tc>
              </a:tr>
              <a:tr h="752182">
                <a:tc>
                  <a:txBody>
                    <a:bodyPr/>
                    <a:lstStyle/>
                    <a:p>
                      <a:pPr algn="l" fontAlgn="b"/>
                      <a:r>
                        <a:rPr lang="es-CO" sz="1800" u="none" strike="noStrike"/>
                        <a:t>Ciencias Económicas - Administrativas</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3</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a:t>7</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3</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9</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13</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9</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a:t>1</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45</a:t>
                      </a:r>
                      <a:endParaRPr lang="es-CO" sz="1800" b="0" i="0" u="none" strike="noStrike" dirty="0">
                        <a:solidFill>
                          <a:srgbClr val="000000"/>
                        </a:solidFill>
                        <a:latin typeface="Calibri"/>
                      </a:endParaRPr>
                    </a:p>
                  </a:txBody>
                  <a:tcPr marL="9525" marR="9525" marT="9525" marB="0" anchor="ctr"/>
                </a:tc>
              </a:tr>
              <a:tr h="578016">
                <a:tc>
                  <a:txBody>
                    <a:bodyPr/>
                    <a:lstStyle/>
                    <a:p>
                      <a:pPr algn="l" fontAlgn="b"/>
                      <a:r>
                        <a:rPr lang="es-CO" sz="1800" u="none" strike="noStrike"/>
                        <a:t>Ciencias Naturales e Ingeniería</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3</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3</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a:t>3</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12</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4</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4</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5</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34</a:t>
                      </a:r>
                      <a:endParaRPr lang="es-CO" sz="1800" b="0" i="0" u="none" strike="noStrike" dirty="0">
                        <a:solidFill>
                          <a:srgbClr val="000000"/>
                        </a:solidFill>
                        <a:latin typeface="Calibri"/>
                      </a:endParaRPr>
                    </a:p>
                  </a:txBody>
                  <a:tcPr marL="9525" marR="9525" marT="9525" marB="0" anchor="ctr"/>
                </a:tc>
              </a:tr>
              <a:tr h="578016">
                <a:tc>
                  <a:txBody>
                    <a:bodyPr/>
                    <a:lstStyle/>
                    <a:p>
                      <a:pPr algn="l" fontAlgn="b"/>
                      <a:r>
                        <a:rPr lang="es-CO" sz="1800" u="none" strike="noStrike"/>
                        <a:t>Ciencias Sociales</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3</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8</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5</a:t>
                      </a:r>
                      <a:endParaRPr lang="es-CO" sz="1800" b="0" i="0" u="none" strike="noStrike" dirty="0">
                        <a:solidFill>
                          <a:srgbClr val="000000"/>
                        </a:solidFill>
                        <a:latin typeface="Calibri"/>
                      </a:endParaRPr>
                    </a:p>
                  </a:txBody>
                  <a:tcPr marL="9525" marR="9525" marT="9525" marB="0" anchor="ctr"/>
                </a:tc>
                <a:tc>
                  <a:txBody>
                    <a:bodyPr/>
                    <a:lstStyle/>
                    <a:p>
                      <a:pPr algn="ctr" fontAlgn="b"/>
                      <a:r>
                        <a:rPr lang="es-CO" sz="1800" u="none" strike="noStrike"/>
                        <a:t>3</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10</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9</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a:t>6</a:t>
                      </a:r>
                      <a:endParaRPr lang="es-CO" sz="1800" b="0" i="0" u="none" strike="noStrike">
                        <a:solidFill>
                          <a:srgbClr val="000000"/>
                        </a:solidFill>
                        <a:latin typeface="Calibri"/>
                      </a:endParaRPr>
                    </a:p>
                  </a:txBody>
                  <a:tcPr marL="9525" marR="9525" marT="9525" marB="0" anchor="ctr"/>
                </a:tc>
                <a:tc>
                  <a:txBody>
                    <a:bodyPr/>
                    <a:lstStyle/>
                    <a:p>
                      <a:pPr algn="ctr" fontAlgn="b"/>
                      <a:r>
                        <a:rPr lang="es-CO" sz="1800" u="none" strike="noStrike" dirty="0"/>
                        <a:t>44</a:t>
                      </a:r>
                      <a:endParaRPr lang="es-CO" sz="1800" b="0" i="0" u="none" strike="noStrike" dirty="0">
                        <a:solidFill>
                          <a:srgbClr val="000000"/>
                        </a:solidFill>
                        <a:latin typeface="Calibri"/>
                      </a:endParaRPr>
                    </a:p>
                  </a:txBody>
                  <a:tcPr marL="9525" marR="9525" marT="9525" marB="0" anchor="ctr"/>
                </a:tc>
              </a:tr>
              <a:tr h="578016">
                <a:tc>
                  <a:txBody>
                    <a:bodyPr/>
                    <a:lstStyle/>
                    <a:p>
                      <a:pPr algn="l" fontAlgn="b"/>
                      <a:r>
                        <a:rPr lang="es-CO" sz="1800" u="none" strike="noStrike" dirty="0"/>
                        <a:t>Total </a:t>
                      </a:r>
                      <a:r>
                        <a:rPr lang="es-CO" sz="1800" u="none" strike="noStrike" dirty="0" smtClean="0"/>
                        <a:t>profesores</a:t>
                      </a:r>
                      <a:endParaRPr lang="es-CO" sz="1800" b="1" i="0" u="none" strike="noStrike" dirty="0">
                        <a:solidFill>
                          <a:srgbClr val="000000"/>
                        </a:solidFill>
                        <a:latin typeface="Calibri"/>
                      </a:endParaRPr>
                    </a:p>
                  </a:txBody>
                  <a:tcPr marL="9525" marR="9525" marT="9525" marB="0" anchor="ctr"/>
                </a:tc>
                <a:tc>
                  <a:txBody>
                    <a:bodyPr/>
                    <a:lstStyle/>
                    <a:p>
                      <a:pPr algn="ctr" fontAlgn="b"/>
                      <a:r>
                        <a:rPr lang="es-CO" sz="1800" u="none" strike="noStrike"/>
                        <a:t>14</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a:t>29</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a:t>23</a:t>
                      </a:r>
                      <a:endParaRPr lang="es-CO" sz="1800" b="1" i="0" u="none" strike="noStrike">
                        <a:solidFill>
                          <a:srgbClr val="000000"/>
                        </a:solidFill>
                        <a:latin typeface="Calibri"/>
                      </a:endParaRPr>
                    </a:p>
                  </a:txBody>
                  <a:tcPr marL="9525" marR="9525" marT="9525" marB="0" anchor="ctr"/>
                </a:tc>
                <a:tc>
                  <a:txBody>
                    <a:bodyPr/>
                    <a:lstStyle/>
                    <a:p>
                      <a:pPr algn="ctr" fontAlgn="b"/>
                      <a:r>
                        <a:rPr lang="es-CO" sz="1800" u="none" strike="noStrike" dirty="0"/>
                        <a:t>41</a:t>
                      </a:r>
                      <a:endParaRPr lang="es-CO" sz="1800" b="1"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42</a:t>
                      </a:r>
                      <a:endParaRPr lang="es-CO" sz="1800" b="1"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29</a:t>
                      </a:r>
                      <a:endParaRPr lang="es-CO" sz="1800" b="1"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18</a:t>
                      </a:r>
                      <a:endParaRPr lang="es-CO" sz="1800" b="1" i="0" u="none" strike="noStrike" dirty="0">
                        <a:solidFill>
                          <a:srgbClr val="000000"/>
                        </a:solidFill>
                        <a:latin typeface="Calibri"/>
                      </a:endParaRPr>
                    </a:p>
                  </a:txBody>
                  <a:tcPr marL="9525" marR="9525" marT="9525" marB="0" anchor="ctr"/>
                </a:tc>
                <a:tc>
                  <a:txBody>
                    <a:bodyPr/>
                    <a:lstStyle/>
                    <a:p>
                      <a:pPr algn="ctr" fontAlgn="b"/>
                      <a:r>
                        <a:rPr lang="es-CO" sz="1800" u="none" strike="noStrike" dirty="0"/>
                        <a:t>196</a:t>
                      </a:r>
                      <a:endParaRPr lang="es-CO" sz="1800" b="1" i="0" u="none" strike="noStrike" dirty="0">
                        <a:solidFill>
                          <a:srgbClr val="000000"/>
                        </a:solidFill>
                        <a:latin typeface="Calibri"/>
                      </a:endParaRPr>
                    </a:p>
                  </a:txBody>
                  <a:tcPr marL="9525" marR="9525" marT="9525" marB="0" anchor="ctr"/>
                </a:tc>
              </a:tr>
            </a:tbl>
          </a:graphicData>
        </a:graphic>
      </p:graphicFrame>
      <p:sp>
        <p:nvSpPr>
          <p:cNvPr id="4" name="1 Título"/>
          <p:cNvSpPr txBox="1">
            <a:spLocks/>
          </p:cNvSpPr>
          <p:nvPr/>
        </p:nvSpPr>
        <p:spPr>
          <a:xfrm>
            <a:off x="3529409" y="5847461"/>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F</a:t>
            </a:r>
            <a:r>
              <a:rPr lang="es-ES" sz="2000" dirty="0" smtClean="0">
                <a:solidFill>
                  <a:srgbClr val="FFFFFF"/>
                </a:solidFill>
              </a:rPr>
              <a:t>o</a:t>
            </a:r>
            <a:r>
              <a:rPr lang="es-CO" sz="2000" dirty="0" smtClean="0">
                <a:solidFill>
                  <a:srgbClr val="FFFFFF"/>
                </a:solidFill>
              </a:rPr>
              <a:t>rmación en Segundo Idioma </a:t>
            </a:r>
            <a:endParaRPr lang="es-CO" sz="2000" dirty="0">
              <a:solidFill>
                <a:srgbClr val="FFFFFF"/>
              </a:solidFill>
            </a:endParaRPr>
          </a:p>
        </p:txBody>
      </p:sp>
      <p:sp>
        <p:nvSpPr>
          <p:cNvPr id="3" name="CuadroTexto 2"/>
          <p:cNvSpPr txBox="1"/>
          <p:nvPr/>
        </p:nvSpPr>
        <p:spPr>
          <a:xfrm>
            <a:off x="289050" y="5517232"/>
            <a:ext cx="5688631" cy="369332"/>
          </a:xfrm>
          <a:prstGeom prst="rect">
            <a:avLst/>
          </a:prstGeom>
          <a:noFill/>
        </p:spPr>
        <p:txBody>
          <a:bodyPr wrap="square" rtlCol="0">
            <a:spAutoFit/>
          </a:bodyPr>
          <a:lstStyle/>
          <a:p>
            <a:r>
              <a:rPr lang="es-ES" dirty="0" smtClean="0"/>
              <a:t>Clasificación realizada en 2012 y 2013</a:t>
            </a:r>
            <a:endParaRPr lang="es-E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468155" y="545751"/>
            <a:ext cx="8426768" cy="778303"/>
          </a:xfrm>
        </p:spPr>
        <p:txBody>
          <a:bodyPr>
            <a:normAutofit/>
          </a:bodyPr>
          <a:lstStyle/>
          <a:p>
            <a:r>
              <a:rPr lang="es-ES_tradnl" sz="2734" dirty="0"/>
              <a:t>Programa </a:t>
            </a:r>
            <a:r>
              <a:rPr lang="es-ES_tradnl" sz="2734" dirty="0" err="1"/>
              <a:t>Goll</a:t>
            </a:r>
            <a:r>
              <a:rPr lang="es-ES_tradnl" sz="2734" dirty="0"/>
              <a:t> </a:t>
            </a:r>
            <a:r>
              <a:rPr lang="es-ES_tradnl" sz="2734" dirty="0" smtClean="0"/>
              <a:t>English 2013 y 2014</a:t>
            </a:r>
            <a:endParaRPr lang="es-CO" sz="2734" dirty="0"/>
          </a:p>
        </p:txBody>
      </p:sp>
      <p:sp>
        <p:nvSpPr>
          <p:cNvPr id="7" name="CuadroTexto 6"/>
          <p:cNvSpPr txBox="1"/>
          <p:nvPr/>
        </p:nvSpPr>
        <p:spPr>
          <a:xfrm>
            <a:off x="2765657" y="5490300"/>
            <a:ext cx="6119855" cy="300576"/>
          </a:xfrm>
          <a:prstGeom prst="rect">
            <a:avLst/>
          </a:prstGeom>
          <a:noFill/>
        </p:spPr>
        <p:txBody>
          <a:bodyPr wrap="square" rtlCol="0">
            <a:spAutoFit/>
          </a:bodyPr>
          <a:lstStyle/>
          <a:p>
            <a:pPr algn="r" defTabSz="446502"/>
            <a:r>
              <a:rPr lang="es-ES" sz="1367" dirty="0">
                <a:solidFill>
                  <a:prstClr val="black"/>
                </a:solidFill>
              </a:rPr>
              <a:t>Fecha de inicio: </a:t>
            </a:r>
            <a:r>
              <a:rPr lang="es-ES" sz="1367" dirty="0" smtClean="0">
                <a:solidFill>
                  <a:prstClr val="black"/>
                </a:solidFill>
              </a:rPr>
              <a:t>10 de febrero</a:t>
            </a:r>
            <a:endParaRPr lang="es-ES" sz="1367" dirty="0">
              <a:solidFill>
                <a:prstClr val="black"/>
              </a:solidFill>
            </a:endParaRPr>
          </a:p>
        </p:txBody>
      </p:sp>
      <p:sp>
        <p:nvSpPr>
          <p:cNvPr id="8" name="1 Título"/>
          <p:cNvSpPr txBox="1">
            <a:spLocks/>
          </p:cNvSpPr>
          <p:nvPr/>
        </p:nvSpPr>
        <p:spPr>
          <a:xfrm>
            <a:off x="3529410" y="5790876"/>
            <a:ext cx="6041551" cy="986899"/>
          </a:xfrm>
          <a:prstGeom prst="rect">
            <a:avLst/>
          </a:prstGeom>
        </p:spPr>
        <p:txBody>
          <a:bodyPr vert="horz" lIns="89301" tIns="44650" rIns="89301" bIns="4465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344" dirty="0">
                <a:solidFill>
                  <a:srgbClr val="FFFFFF"/>
                </a:solidFill>
              </a:rPr>
              <a:t>Desarrollo Profesoral</a:t>
            </a:r>
            <a:endParaRPr lang="es-ES" sz="2344" dirty="0">
              <a:solidFill>
                <a:srgbClr val="FFFFFF"/>
              </a:solidFill>
            </a:endParaRPr>
          </a:p>
          <a:p>
            <a:r>
              <a:rPr lang="es-CO" sz="1953" dirty="0">
                <a:solidFill>
                  <a:srgbClr val="FFFFFF"/>
                </a:solidFill>
              </a:rPr>
              <a:t>Programa F</a:t>
            </a:r>
            <a:r>
              <a:rPr lang="es-ES" sz="1953" dirty="0">
                <a:solidFill>
                  <a:srgbClr val="FFFFFF"/>
                </a:solidFill>
              </a:rPr>
              <a:t>o</a:t>
            </a:r>
            <a:r>
              <a:rPr lang="es-CO" sz="1953" dirty="0">
                <a:solidFill>
                  <a:srgbClr val="FFFFFF"/>
                </a:solidFill>
              </a:rPr>
              <a:t>rmación en Segundo Idioma </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525593495"/>
              </p:ext>
            </p:extLst>
          </p:nvPr>
        </p:nvGraphicFramePr>
        <p:xfrm>
          <a:off x="468154" y="1448643"/>
          <a:ext cx="8173823" cy="3708552"/>
        </p:xfrm>
        <a:graphic>
          <a:graphicData uri="http://schemas.openxmlformats.org/drawingml/2006/table">
            <a:tbl>
              <a:tblPr/>
              <a:tblGrid>
                <a:gridCol w="3550147"/>
                <a:gridCol w="2147838"/>
                <a:gridCol w="2475838"/>
              </a:tblGrid>
              <a:tr h="1224524">
                <a:tc>
                  <a:txBody>
                    <a:bodyPr/>
                    <a:lstStyle/>
                    <a:p>
                      <a:pPr algn="ctr" fontAlgn="ctr"/>
                      <a:r>
                        <a:rPr lang="es-ES" sz="2000" b="1" i="0" u="none" strike="noStrike" dirty="0" smtClean="0">
                          <a:solidFill>
                            <a:srgbClr val="FFFFFF"/>
                          </a:solidFill>
                          <a:effectLst/>
                          <a:latin typeface="Calibri"/>
                        </a:rPr>
                        <a:t>Nivel</a:t>
                      </a:r>
                      <a:endParaRPr lang="es-ES" sz="2000" b="1" i="0" u="none" strike="noStrike" dirty="0">
                        <a:solidFill>
                          <a:srgbClr val="FFFFFF"/>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ES" sz="2000" b="1" i="0" u="none" strike="noStrike" dirty="0">
                          <a:solidFill>
                            <a:srgbClr val="FFFFFF"/>
                          </a:solidFill>
                          <a:effectLst/>
                          <a:latin typeface="Calibri"/>
                        </a:rPr>
                        <a:t>Número de </a:t>
                      </a:r>
                      <a:r>
                        <a:rPr lang="es-ES" sz="2000" b="1" i="0" u="none" strike="noStrike" dirty="0" smtClean="0">
                          <a:solidFill>
                            <a:srgbClr val="FFFFFF"/>
                          </a:solidFill>
                          <a:effectLst/>
                          <a:latin typeface="Calibri"/>
                        </a:rPr>
                        <a:t>profesores 2013</a:t>
                      </a:r>
                      <a:endParaRPr lang="es-ES" sz="2000" b="1" i="0" u="none" strike="noStrike" dirty="0">
                        <a:solidFill>
                          <a:srgbClr val="FFFFFF"/>
                        </a:solidFill>
                        <a:effectLst/>
                        <a:latin typeface="Calibri"/>
                      </a:endParaRPr>
                    </a:p>
                  </a:txBody>
                  <a:tcPr marL="10667" marR="10667" marT="10417"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ES" sz="2000" b="1" i="0" u="none" strike="noStrike" dirty="0" smtClean="0">
                          <a:solidFill>
                            <a:srgbClr val="FFFFFF"/>
                          </a:solidFill>
                          <a:effectLst/>
                          <a:latin typeface="+mn-lt"/>
                        </a:rPr>
                        <a:t>Número de profesores 2014</a:t>
                      </a:r>
                      <a:endParaRPr lang="es-ES" sz="2000" b="1" i="0" u="none" strike="noStrike" dirty="0">
                        <a:solidFill>
                          <a:srgbClr val="FFFFFF"/>
                        </a:solidFill>
                        <a:effectLst/>
                        <a:latin typeface="+mn-lt"/>
                      </a:endParaRPr>
                    </a:p>
                  </a:txBody>
                  <a:tcPr marL="10667" marR="10667" marT="10417"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r>
              <a:tr h="621007">
                <a:tc>
                  <a:txBody>
                    <a:bodyPr/>
                    <a:lstStyle/>
                    <a:p>
                      <a:pPr algn="l" fontAlgn="b"/>
                      <a:r>
                        <a:rPr lang="es-ES" sz="2000" b="0" i="0" u="none" strike="noStrike" dirty="0" err="1" smtClean="0">
                          <a:solidFill>
                            <a:srgbClr val="000000"/>
                          </a:solidFill>
                          <a:effectLst/>
                          <a:latin typeface="Calibri"/>
                        </a:rPr>
                        <a:t>Low</a:t>
                      </a:r>
                      <a:r>
                        <a:rPr lang="es-ES" sz="2000" b="0" i="0" u="none" strike="noStrike" dirty="0" smtClean="0">
                          <a:solidFill>
                            <a:srgbClr val="000000"/>
                          </a:solidFill>
                          <a:effectLst/>
                          <a:latin typeface="Calibri"/>
                        </a:rPr>
                        <a:t> </a:t>
                      </a:r>
                      <a:r>
                        <a:rPr lang="es-ES" sz="2000" b="0" i="0" u="none" strike="noStrike" dirty="0" err="1" smtClean="0">
                          <a:solidFill>
                            <a:srgbClr val="000000"/>
                          </a:solidFill>
                          <a:effectLst/>
                          <a:latin typeface="Calibri"/>
                        </a:rPr>
                        <a:t>intermediate</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s-ES" sz="2000" b="0" i="0" u="none" strike="noStrike" dirty="0" smtClean="0">
                          <a:solidFill>
                            <a:srgbClr val="000000"/>
                          </a:solidFill>
                          <a:effectLst/>
                          <a:latin typeface="Calibri"/>
                        </a:rPr>
                        <a:t>15</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s-ES" sz="2000" b="0" i="0" u="none" strike="noStrike" dirty="0" smtClean="0">
                          <a:solidFill>
                            <a:srgbClr val="000000"/>
                          </a:solidFill>
                          <a:effectLst/>
                          <a:latin typeface="Calibri"/>
                        </a:rPr>
                        <a:t>-</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621007">
                <a:tc>
                  <a:txBody>
                    <a:bodyPr/>
                    <a:lstStyle/>
                    <a:p>
                      <a:pPr algn="l" fontAlgn="b"/>
                      <a:r>
                        <a:rPr lang="es-ES" sz="2000" b="0" i="0" u="none" strike="noStrike" dirty="0" err="1" smtClean="0">
                          <a:solidFill>
                            <a:srgbClr val="000000"/>
                          </a:solidFill>
                          <a:effectLst/>
                          <a:latin typeface="Calibri"/>
                        </a:rPr>
                        <a:t>Intermediate</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s-ES" sz="2000" b="0" i="0" u="none" strike="noStrike" dirty="0">
                          <a:solidFill>
                            <a:srgbClr val="000000"/>
                          </a:solidFill>
                          <a:effectLst/>
                          <a:latin typeface="Calibri"/>
                        </a:rPr>
                        <a:t>5</a:t>
                      </a: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s-ES" sz="2000" b="0" i="0" u="none" strike="noStrike" dirty="0" smtClean="0">
                          <a:solidFill>
                            <a:srgbClr val="000000"/>
                          </a:solidFill>
                          <a:effectLst/>
                          <a:latin typeface="Calibri"/>
                        </a:rPr>
                        <a:t>19</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621007">
                <a:tc>
                  <a:txBody>
                    <a:bodyPr/>
                    <a:lstStyle/>
                    <a:p>
                      <a:pPr algn="l" fontAlgn="b"/>
                      <a:r>
                        <a:rPr lang="es-ES" sz="2000" b="0" i="0" u="none" strike="noStrike" dirty="0" smtClean="0">
                          <a:solidFill>
                            <a:srgbClr val="000000"/>
                          </a:solidFill>
                          <a:effectLst/>
                          <a:latin typeface="Calibri"/>
                        </a:rPr>
                        <a:t>High </a:t>
                      </a:r>
                      <a:r>
                        <a:rPr lang="es-ES" sz="2000" b="0" i="0" u="none" strike="noStrike" dirty="0" err="1" smtClean="0">
                          <a:solidFill>
                            <a:srgbClr val="000000"/>
                          </a:solidFill>
                          <a:effectLst/>
                          <a:latin typeface="Calibri"/>
                        </a:rPr>
                        <a:t>intermediate</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s-ES" sz="2000" b="0" i="0" u="none" strike="noStrike">
                          <a:solidFill>
                            <a:srgbClr val="000000"/>
                          </a:solidFill>
                          <a:effectLst/>
                          <a:latin typeface="Calibri"/>
                        </a:rPr>
                        <a:t>5</a:t>
                      </a: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s-ES" sz="2000" b="0" i="0" u="none" strike="noStrike" dirty="0" smtClean="0">
                          <a:solidFill>
                            <a:srgbClr val="000000"/>
                          </a:solidFill>
                          <a:effectLst/>
                          <a:latin typeface="Calibri"/>
                        </a:rPr>
                        <a:t>11</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621007">
                <a:tc>
                  <a:txBody>
                    <a:bodyPr/>
                    <a:lstStyle/>
                    <a:p>
                      <a:pPr algn="l" fontAlgn="b"/>
                      <a:r>
                        <a:rPr lang="es-ES" sz="2000" b="0" i="0" u="none" strike="noStrike" dirty="0" err="1" smtClean="0">
                          <a:solidFill>
                            <a:srgbClr val="000000"/>
                          </a:solidFill>
                          <a:effectLst/>
                          <a:latin typeface="Calibri"/>
                        </a:rPr>
                        <a:t>Advanced</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s-ES" sz="2000" b="0" i="0" u="none" strike="noStrike" dirty="0" smtClean="0">
                          <a:solidFill>
                            <a:srgbClr val="000000"/>
                          </a:solidFill>
                          <a:effectLst/>
                          <a:latin typeface="Calibri"/>
                        </a:rPr>
                        <a:t>-</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s-ES" sz="2000" b="0" i="0" u="none" strike="noStrike" dirty="0" smtClean="0">
                          <a:solidFill>
                            <a:srgbClr val="000000"/>
                          </a:solidFill>
                          <a:effectLst/>
                          <a:latin typeface="Calibri"/>
                        </a:rPr>
                        <a:t>5</a:t>
                      </a:r>
                      <a:endParaRPr lang="es-ES" sz="2000" b="0" i="0" u="none" strike="noStrike" dirty="0">
                        <a:solidFill>
                          <a:srgbClr val="000000"/>
                        </a:solidFill>
                        <a:effectLst/>
                        <a:latin typeface="Calibri"/>
                      </a:endParaRPr>
                    </a:p>
                  </a:txBody>
                  <a:tcPr marL="10667" marR="10667" marT="10417"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431726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155" y="405105"/>
            <a:ext cx="8426768" cy="778303"/>
          </a:xfrm>
        </p:spPr>
        <p:txBody>
          <a:bodyPr/>
          <a:lstStyle/>
          <a:p>
            <a:r>
              <a:rPr lang="es-ES" dirty="0" smtClean="0"/>
              <a:t>Colombo -Americano</a:t>
            </a:r>
            <a:endParaRPr lang="es-ES" dirty="0"/>
          </a:p>
        </p:txBody>
      </p:sp>
      <p:sp>
        <p:nvSpPr>
          <p:cNvPr id="7" name="1 Título"/>
          <p:cNvSpPr txBox="1">
            <a:spLocks/>
          </p:cNvSpPr>
          <p:nvPr/>
        </p:nvSpPr>
        <p:spPr>
          <a:xfrm>
            <a:off x="3529410" y="5790876"/>
            <a:ext cx="6041551" cy="986899"/>
          </a:xfrm>
          <a:prstGeom prst="rect">
            <a:avLst/>
          </a:prstGeom>
        </p:spPr>
        <p:txBody>
          <a:bodyPr vert="horz" lIns="89301" tIns="44650" rIns="89301" bIns="4465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344" dirty="0">
                <a:solidFill>
                  <a:srgbClr val="FFFFFF"/>
                </a:solidFill>
              </a:rPr>
              <a:t>Desarrollo Profesoral</a:t>
            </a:r>
            <a:endParaRPr lang="es-ES" sz="2344" dirty="0">
              <a:solidFill>
                <a:srgbClr val="FFFFFF"/>
              </a:solidFill>
            </a:endParaRPr>
          </a:p>
          <a:p>
            <a:r>
              <a:rPr lang="es-CO" sz="1953" dirty="0">
                <a:solidFill>
                  <a:srgbClr val="FFFFFF"/>
                </a:solidFill>
              </a:rPr>
              <a:t>Programa F</a:t>
            </a:r>
            <a:r>
              <a:rPr lang="es-ES" sz="1953" dirty="0">
                <a:solidFill>
                  <a:srgbClr val="FFFFFF"/>
                </a:solidFill>
              </a:rPr>
              <a:t>o</a:t>
            </a:r>
            <a:r>
              <a:rPr lang="es-CO" sz="1953" dirty="0">
                <a:solidFill>
                  <a:srgbClr val="FFFFFF"/>
                </a:solidFill>
              </a:rPr>
              <a:t>rmación en Segundo Idioma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25239447"/>
              </p:ext>
            </p:extLst>
          </p:nvPr>
        </p:nvGraphicFramePr>
        <p:xfrm>
          <a:off x="289049" y="1315820"/>
          <a:ext cx="8928991" cy="4375380"/>
        </p:xfrm>
        <a:graphic>
          <a:graphicData uri="http://schemas.openxmlformats.org/drawingml/2006/table">
            <a:tbl>
              <a:tblPr/>
              <a:tblGrid>
                <a:gridCol w="2861856"/>
                <a:gridCol w="1543022"/>
                <a:gridCol w="1991370"/>
                <a:gridCol w="2532743"/>
              </a:tblGrid>
              <a:tr h="484375">
                <a:tc>
                  <a:txBody>
                    <a:bodyPr/>
                    <a:lstStyle/>
                    <a:p>
                      <a:pPr algn="l" fontAlgn="b"/>
                      <a:r>
                        <a:rPr lang="es-ES" sz="1600" b="1" i="0" u="none" strike="noStrike">
                          <a:solidFill>
                            <a:srgbClr val="FFFFFF"/>
                          </a:solidFill>
                          <a:effectLst/>
                          <a:latin typeface="Calibri"/>
                        </a:rPr>
                        <a:t>Nombre del profesor</a:t>
                      </a:r>
                    </a:p>
                  </a:txBody>
                  <a:tcPr marL="13004" marR="13004" marT="12700"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l" fontAlgn="b"/>
                      <a:r>
                        <a:rPr lang="es-ES" sz="1600" b="1" i="0" u="none" strike="noStrike">
                          <a:solidFill>
                            <a:srgbClr val="FFFFFF"/>
                          </a:solidFill>
                          <a:effectLst/>
                          <a:latin typeface="Calibri"/>
                        </a:rPr>
                        <a:t>Nivel de ingreso</a:t>
                      </a:r>
                    </a:p>
                  </a:txBody>
                  <a:tcPr marL="13004" marR="13004" marT="12700"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l" fontAlgn="b"/>
                      <a:r>
                        <a:rPr lang="es-ES" sz="1600" b="1" i="0" u="none" strike="noStrike">
                          <a:solidFill>
                            <a:srgbClr val="FFFFFF"/>
                          </a:solidFill>
                          <a:effectLst/>
                          <a:latin typeface="Calibri"/>
                        </a:rPr>
                        <a:t>Curso inicial</a:t>
                      </a:r>
                    </a:p>
                  </a:txBody>
                  <a:tcPr marL="13004" marR="13004" marT="12700"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l" fontAlgn="b"/>
                      <a:r>
                        <a:rPr lang="es-ES" sz="1600" b="1" i="0" u="none" strike="noStrike">
                          <a:solidFill>
                            <a:srgbClr val="FFFFFF"/>
                          </a:solidFill>
                          <a:effectLst/>
                          <a:latin typeface="Calibri"/>
                        </a:rPr>
                        <a:t>Curso actual</a:t>
                      </a:r>
                    </a:p>
                  </a:txBody>
                  <a:tcPr marL="13004" marR="13004" marT="12700"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r>
              <a:tr h="484375">
                <a:tc>
                  <a:txBody>
                    <a:bodyPr/>
                    <a:lstStyle/>
                    <a:p>
                      <a:pPr algn="l" fontAlgn="b"/>
                      <a:r>
                        <a:rPr lang="es-ES" sz="1600" b="0" i="0" u="none" strike="noStrike">
                          <a:solidFill>
                            <a:srgbClr val="000000"/>
                          </a:solidFill>
                          <a:effectLst/>
                          <a:latin typeface="Calibri"/>
                        </a:rPr>
                        <a:t>Velasquez Gomez Oscar Mauricio</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a:rPr>
                        <a:t>B1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Skill 4</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484375">
                <a:tc>
                  <a:txBody>
                    <a:bodyPr/>
                    <a:lstStyle/>
                    <a:p>
                      <a:pPr algn="l" fontAlgn="b"/>
                      <a:r>
                        <a:rPr lang="es-ES" sz="1600" b="0" i="0" u="none" strike="noStrike">
                          <a:solidFill>
                            <a:srgbClr val="000000"/>
                          </a:solidFill>
                          <a:effectLst/>
                          <a:latin typeface="Calibri"/>
                        </a:rPr>
                        <a:t>Paez Vanegas Camilo</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a:rPr>
                        <a:t>B2</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4</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484375">
                <a:tc>
                  <a:txBody>
                    <a:bodyPr/>
                    <a:lstStyle/>
                    <a:p>
                      <a:pPr algn="l" fontAlgn="b"/>
                      <a:r>
                        <a:rPr lang="es-ES" sz="1600" b="0" i="0" u="none" strike="noStrike">
                          <a:solidFill>
                            <a:srgbClr val="000000"/>
                          </a:solidFill>
                          <a:effectLst/>
                          <a:latin typeface="Calibri"/>
                        </a:rPr>
                        <a:t>Buitrago Guzmán Silvia Natalia </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a:rPr>
                        <a:t>B2</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6</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Cumplió curso completo</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484375">
                <a:tc>
                  <a:txBody>
                    <a:bodyPr/>
                    <a:lstStyle/>
                    <a:p>
                      <a:pPr algn="l" fontAlgn="b"/>
                      <a:r>
                        <a:rPr lang="es-ES" sz="1600" b="0" i="0" u="none" strike="noStrike">
                          <a:solidFill>
                            <a:srgbClr val="000000"/>
                          </a:solidFill>
                          <a:effectLst/>
                          <a:latin typeface="Calibri"/>
                        </a:rPr>
                        <a:t>Cabrera Moya Diego Rafael  </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a:rPr>
                        <a:t>B1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Skill 4</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484375">
                <a:tc>
                  <a:txBody>
                    <a:bodyPr/>
                    <a:lstStyle/>
                    <a:p>
                      <a:pPr algn="l" fontAlgn="b"/>
                      <a:r>
                        <a:rPr lang="es-ES" sz="1600" b="0" i="0" u="none" strike="noStrike">
                          <a:solidFill>
                            <a:srgbClr val="000000"/>
                          </a:solidFill>
                          <a:effectLst/>
                          <a:latin typeface="Calibri"/>
                        </a:rPr>
                        <a:t>Sánchez Segura Jairo Humberto</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a:rPr>
                        <a:t>B2</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2</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Suspendió por otras actividades</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484375">
                <a:tc>
                  <a:txBody>
                    <a:bodyPr/>
                    <a:lstStyle/>
                    <a:p>
                      <a:pPr algn="l" fontAlgn="b"/>
                      <a:r>
                        <a:rPr lang="es-ES" sz="1600" b="0" i="0" u="none" strike="noStrike">
                          <a:solidFill>
                            <a:srgbClr val="000000"/>
                          </a:solidFill>
                          <a:effectLst/>
                          <a:latin typeface="Calibri"/>
                        </a:rPr>
                        <a:t>Parrado Moreno Carmen Alicia </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a:rPr>
                        <a:t>B2</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484375">
                <a:tc>
                  <a:txBody>
                    <a:bodyPr/>
                    <a:lstStyle/>
                    <a:p>
                      <a:pPr algn="l" fontAlgn="b"/>
                      <a:r>
                        <a:rPr lang="es-ES" sz="1600" b="0" i="0" u="none" strike="noStrike">
                          <a:solidFill>
                            <a:srgbClr val="000000"/>
                          </a:solidFill>
                          <a:effectLst/>
                          <a:latin typeface="Calibri"/>
                        </a:rPr>
                        <a:t>Hernández Luna Yezid </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a:rPr>
                        <a:t>B2</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Retiro por doctorado</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484375">
                <a:tc>
                  <a:txBody>
                    <a:bodyPr/>
                    <a:lstStyle/>
                    <a:p>
                      <a:pPr algn="l" fontAlgn="b"/>
                      <a:r>
                        <a:rPr lang="es-ES" sz="1600" b="0" i="0" u="none" strike="noStrike">
                          <a:solidFill>
                            <a:srgbClr val="000000"/>
                          </a:solidFill>
                          <a:effectLst/>
                          <a:latin typeface="Calibri"/>
                        </a:rPr>
                        <a:t>Alvarez Romero Fernando Alberto</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ES" sz="1600" b="0" i="0" u="none" strike="noStrike" dirty="0">
                          <a:solidFill>
                            <a:srgbClr val="000000"/>
                          </a:solidFill>
                          <a:effectLst/>
                          <a:latin typeface="Calibri"/>
                        </a:rPr>
                        <a:t>B2</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a:solidFill>
                            <a:srgbClr val="000000"/>
                          </a:solidFill>
                          <a:effectLst/>
                          <a:latin typeface="Calibri"/>
                        </a:rPr>
                        <a:t>Challenge 1</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b"/>
                      <a:r>
                        <a:rPr lang="es-ES" sz="1600" b="0" i="0" u="none" strike="noStrike" dirty="0" err="1">
                          <a:solidFill>
                            <a:srgbClr val="000000"/>
                          </a:solidFill>
                          <a:effectLst/>
                          <a:latin typeface="Calibri"/>
                        </a:rPr>
                        <a:t>Challenge</a:t>
                      </a:r>
                      <a:r>
                        <a:rPr lang="es-ES" sz="1600" b="0" i="0" u="none" strike="noStrike" dirty="0">
                          <a:solidFill>
                            <a:srgbClr val="000000"/>
                          </a:solidFill>
                          <a:effectLst/>
                          <a:latin typeface="Calibri"/>
                        </a:rPr>
                        <a:t> 3</a:t>
                      </a:r>
                    </a:p>
                  </a:txBody>
                  <a:tcPr marL="13004" marR="13004" marT="12700"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034327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8467781255_b6c8bc1dc0_b.jpg"/>
          <p:cNvPicPr>
            <a:picLocks noChangeAspect="1"/>
          </p:cNvPicPr>
          <p:nvPr/>
        </p:nvPicPr>
        <p:blipFill>
          <a:blip r:embed="rId2">
            <a:alphaModFix amt="87000"/>
            <a:extLst>
              <a:ext uri="{BEBA8EAE-BF5A-486C-A8C5-ECC9F3942E4B}">
                <a14:imgProps xmlns:a14="http://schemas.microsoft.com/office/drawing/2010/main">
                  <a14:imgLayer r:embed="rId3">
                    <a14:imgEffect>
                      <a14:brightnessContrast bright="-48000"/>
                    </a14:imgEffect>
                  </a14:imgLayer>
                </a14:imgProps>
              </a:ext>
              <a:ext uri="{28A0092B-C50C-407E-A947-70E740481C1C}">
                <a14:useLocalDpi xmlns:a14="http://schemas.microsoft.com/office/drawing/2010/main" val="0"/>
              </a:ext>
            </a:extLst>
          </a:blip>
          <a:stretch>
            <a:fillRect/>
          </a:stretch>
        </p:blipFill>
        <p:spPr>
          <a:xfrm>
            <a:off x="0" y="-27384"/>
            <a:ext cx="9363075" cy="5976664"/>
          </a:xfrm>
          <a:prstGeom prst="rect">
            <a:avLst/>
          </a:prstGeom>
        </p:spPr>
      </p:pic>
      <p:sp>
        <p:nvSpPr>
          <p:cNvPr id="2" name="1 Título"/>
          <p:cNvSpPr>
            <a:spLocks noGrp="1"/>
          </p:cNvSpPr>
          <p:nvPr>
            <p:ph type="ctrTitle"/>
          </p:nvPr>
        </p:nvSpPr>
        <p:spPr>
          <a:xfrm>
            <a:off x="899387" y="404664"/>
            <a:ext cx="7958614" cy="1010543"/>
          </a:xfrm>
        </p:spPr>
        <p:txBody>
          <a:bodyPr>
            <a:normAutofit/>
          </a:bodyPr>
          <a:lstStyle/>
          <a:p>
            <a:r>
              <a:rPr lang="es-CO" sz="3200" dirty="0" smtClean="0">
                <a:solidFill>
                  <a:srgbClr val="FFFFFF"/>
                </a:solidFill>
              </a:rPr>
              <a:t>PROGRAMA DE FORMACIÓN EN TIC</a:t>
            </a:r>
            <a:endParaRPr lang="es-CO" sz="3200" dirty="0">
              <a:solidFill>
                <a:srgbClr val="FFFFFF"/>
              </a:solidFill>
            </a:endParaRPr>
          </a:p>
        </p:txBody>
      </p:sp>
      <p:sp>
        <p:nvSpPr>
          <p:cNvPr id="3" name="2 Subtítulo"/>
          <p:cNvSpPr>
            <a:spLocks noGrp="1"/>
          </p:cNvSpPr>
          <p:nvPr>
            <p:ph type="subTitle" idx="1"/>
          </p:nvPr>
        </p:nvSpPr>
        <p:spPr>
          <a:xfrm>
            <a:off x="1583205" y="1447445"/>
            <a:ext cx="6554153" cy="3421723"/>
          </a:xfrm>
        </p:spPr>
        <p:txBody>
          <a:bodyPr>
            <a:noAutofit/>
          </a:bodyPr>
          <a:lstStyle/>
          <a:p>
            <a:endParaRPr lang="es-CO" sz="2800" dirty="0" smtClean="0">
              <a:solidFill>
                <a:srgbClr val="FFFFFF"/>
              </a:solidFill>
            </a:endParaRPr>
          </a:p>
          <a:p>
            <a:r>
              <a:rPr lang="es-CO" sz="2800" b="1" dirty="0" smtClean="0">
                <a:solidFill>
                  <a:srgbClr val="FFFFFF"/>
                </a:solidFill>
              </a:rPr>
              <a:t>“</a:t>
            </a:r>
            <a:r>
              <a:rPr lang="es-ES" sz="2800" b="1" dirty="0">
                <a:solidFill>
                  <a:srgbClr val="FFFFFF"/>
                </a:solidFill>
              </a:rPr>
              <a:t>Fortalecer las competencias de los profesores y docentes de la Universidad, en el uso de las Tecnologías de la Información y las Comunicaciones (TIC) como instrumento de apoyo al proceso de enseñanza </a:t>
            </a:r>
            <a:r>
              <a:rPr lang="es-ES" sz="2800" b="1" dirty="0" smtClean="0">
                <a:solidFill>
                  <a:srgbClr val="FFFFFF"/>
                </a:solidFill>
              </a:rPr>
              <a:t>– aprendizaje”</a:t>
            </a:r>
            <a:endParaRPr lang="es-CO" sz="2800" b="1" dirty="0">
              <a:solidFill>
                <a:srgbClr val="FFFFFF"/>
              </a:solidFill>
            </a:endParaRPr>
          </a:p>
        </p:txBody>
      </p:sp>
      <p:sp>
        <p:nvSpPr>
          <p:cNvPr id="6" name="1 Título"/>
          <p:cNvSpPr txBox="1">
            <a:spLocks/>
          </p:cNvSpPr>
          <p:nvPr/>
        </p:nvSpPr>
        <p:spPr>
          <a:xfrm>
            <a:off x="3529409" y="5877282"/>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F</a:t>
            </a:r>
            <a:r>
              <a:rPr lang="es-ES" sz="2000" dirty="0" smtClean="0">
                <a:solidFill>
                  <a:srgbClr val="FFFFFF"/>
                </a:solidFill>
              </a:rPr>
              <a:t>o</a:t>
            </a:r>
            <a:r>
              <a:rPr lang="es-CO" sz="2000" dirty="0" smtClean="0">
                <a:solidFill>
                  <a:srgbClr val="FFFFFF"/>
                </a:solidFill>
              </a:rPr>
              <a:t>rmación en TIC </a:t>
            </a:r>
            <a:endParaRPr lang="es-CO" sz="2000" dirty="0">
              <a:solidFill>
                <a:srgbClr val="FFFFFF"/>
              </a:solidFill>
            </a:endParaRPr>
          </a:p>
        </p:txBody>
      </p:sp>
    </p:spTree>
    <p:extLst>
      <p:ext uri="{BB962C8B-B14F-4D97-AF65-F5344CB8AC3E}">
        <p14:creationId xmlns:p14="http://schemas.microsoft.com/office/powerpoint/2010/main" val="35329963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sz="2800" dirty="0" smtClean="0"/>
              <a:t>Metas e indicadores</a:t>
            </a:r>
            <a:endParaRPr lang="es-CO" sz="2800" dirty="0"/>
          </a:p>
        </p:txBody>
      </p:sp>
      <p:graphicFrame>
        <p:nvGraphicFramePr>
          <p:cNvPr id="6" name="5 Marcador de contenido"/>
          <p:cNvGraphicFramePr>
            <a:graphicFrameLocks noGrp="1"/>
          </p:cNvGraphicFramePr>
          <p:nvPr>
            <p:ph idx="1"/>
          </p:nvPr>
        </p:nvGraphicFramePr>
        <p:xfrm>
          <a:off x="468154" y="1628806"/>
          <a:ext cx="8426768" cy="3925823"/>
        </p:xfrm>
        <a:graphic>
          <a:graphicData uri="http://schemas.openxmlformats.org/drawingml/2006/table">
            <a:tbl>
              <a:tblPr/>
              <a:tblGrid>
                <a:gridCol w="4047706"/>
                <a:gridCol w="1184333"/>
                <a:gridCol w="1058103"/>
                <a:gridCol w="1068313"/>
                <a:gridCol w="1068313"/>
              </a:tblGrid>
              <a:tr h="107950">
                <a:tc rowSpan="2">
                  <a:txBody>
                    <a:bodyPr/>
                    <a:lstStyle/>
                    <a:p>
                      <a:pPr marR="36195" algn="just">
                        <a:lnSpc>
                          <a:spcPct val="115000"/>
                        </a:lnSpc>
                        <a:spcAft>
                          <a:spcPts val="0"/>
                        </a:spcAft>
                      </a:pPr>
                      <a:r>
                        <a:rPr lang="es-CO" sz="1600" b="1">
                          <a:solidFill>
                            <a:srgbClr val="FFFFFF"/>
                          </a:solidFill>
                          <a:latin typeface="Calibri"/>
                          <a:ea typeface="Cambria"/>
                        </a:rPr>
                        <a:t>INDICADOR</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4F81BD"/>
                    </a:solidFill>
                  </a:tcPr>
                </a:tc>
                <a:tc gridSpan="4">
                  <a:txBody>
                    <a:bodyPr/>
                    <a:lstStyle/>
                    <a:p>
                      <a:pPr marR="36195" algn="ctr">
                        <a:lnSpc>
                          <a:spcPct val="115000"/>
                        </a:lnSpc>
                        <a:spcAft>
                          <a:spcPts val="0"/>
                        </a:spcAft>
                      </a:pPr>
                      <a:r>
                        <a:rPr lang="es-CO" sz="1600" b="1" dirty="0">
                          <a:solidFill>
                            <a:srgbClr val="FFFFFF"/>
                          </a:solidFill>
                          <a:latin typeface="Calibri"/>
                          <a:ea typeface="Cambria"/>
                        </a:rPr>
                        <a:t>METAS</a:t>
                      </a:r>
                      <a:endParaRPr lang="es-CO" sz="1600" dirty="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4F81BD"/>
                    </a:solidFill>
                  </a:tcPr>
                </a:tc>
                <a:tc hMerge="1">
                  <a:txBody>
                    <a:bodyPr/>
                    <a:lstStyle/>
                    <a:p>
                      <a:endParaRPr lang="es-CO"/>
                    </a:p>
                  </a:txBody>
                  <a:tcPr/>
                </a:tc>
                <a:tc hMerge="1">
                  <a:txBody>
                    <a:bodyPr/>
                    <a:lstStyle/>
                    <a:p>
                      <a:endParaRPr lang="es-CO"/>
                    </a:p>
                  </a:txBody>
                  <a:tcPr/>
                </a:tc>
                <a:tc hMerge="1">
                  <a:txBody>
                    <a:bodyPr/>
                    <a:lstStyle/>
                    <a:p>
                      <a:endParaRPr lang="es-CO"/>
                    </a:p>
                  </a:txBody>
                  <a:tcPr/>
                </a:tc>
              </a:tr>
              <a:tr h="107950">
                <a:tc vMerge="1">
                  <a:txBody>
                    <a:bodyPr/>
                    <a:lstStyle/>
                    <a:p>
                      <a:endParaRPr lang="es-CO"/>
                    </a:p>
                  </a:txBody>
                  <a:tcPr/>
                </a:tc>
                <a:tc>
                  <a:txBody>
                    <a:bodyPr/>
                    <a:lstStyle/>
                    <a:p>
                      <a:pPr marR="36195" algn="just">
                        <a:lnSpc>
                          <a:spcPct val="115000"/>
                        </a:lnSpc>
                        <a:spcAft>
                          <a:spcPts val="0"/>
                        </a:spcAft>
                      </a:pPr>
                      <a:r>
                        <a:rPr lang="es-CO" sz="1600" b="1">
                          <a:solidFill>
                            <a:srgbClr val="FFFFFF"/>
                          </a:solidFill>
                          <a:latin typeface="Calibri"/>
                          <a:ea typeface="Cambria"/>
                        </a:rPr>
                        <a:t>Línea base</a:t>
                      </a:r>
                      <a:endParaRPr lang="es-CO" sz="160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4F81BD"/>
                    </a:solidFill>
                  </a:tcPr>
                </a:tc>
                <a:tc>
                  <a:txBody>
                    <a:bodyPr/>
                    <a:lstStyle/>
                    <a:p>
                      <a:pPr marR="36195" algn="just">
                        <a:lnSpc>
                          <a:spcPct val="115000"/>
                        </a:lnSpc>
                        <a:spcAft>
                          <a:spcPts val="0"/>
                        </a:spcAft>
                      </a:pPr>
                      <a:r>
                        <a:rPr lang="es-CO" sz="1600" b="1">
                          <a:solidFill>
                            <a:srgbClr val="FFFFFF"/>
                          </a:solidFill>
                          <a:latin typeface="Calibri"/>
                          <a:ea typeface="Cambria"/>
                        </a:rPr>
                        <a:t>2013</a:t>
                      </a:r>
                      <a:endParaRPr lang="es-CO" sz="160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4F81BD"/>
                    </a:solidFill>
                  </a:tcPr>
                </a:tc>
                <a:tc>
                  <a:txBody>
                    <a:bodyPr/>
                    <a:lstStyle/>
                    <a:p>
                      <a:pPr marR="36195" algn="just">
                        <a:lnSpc>
                          <a:spcPct val="115000"/>
                        </a:lnSpc>
                        <a:spcAft>
                          <a:spcPts val="0"/>
                        </a:spcAft>
                      </a:pPr>
                      <a:r>
                        <a:rPr lang="es-CO" sz="1600" b="1">
                          <a:solidFill>
                            <a:srgbClr val="FFFFFF"/>
                          </a:solidFill>
                          <a:latin typeface="Calibri"/>
                          <a:ea typeface="Cambria"/>
                        </a:rPr>
                        <a:t>2014</a:t>
                      </a:r>
                      <a:endParaRPr lang="es-CO" sz="160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4F81BD"/>
                    </a:solidFill>
                  </a:tcPr>
                </a:tc>
                <a:tc>
                  <a:txBody>
                    <a:bodyPr/>
                    <a:lstStyle/>
                    <a:p>
                      <a:pPr marR="36195" algn="just">
                        <a:lnSpc>
                          <a:spcPct val="115000"/>
                        </a:lnSpc>
                        <a:spcAft>
                          <a:spcPts val="0"/>
                        </a:spcAft>
                      </a:pPr>
                      <a:r>
                        <a:rPr lang="es-CO" sz="1600" b="1">
                          <a:solidFill>
                            <a:srgbClr val="FFFFFF"/>
                          </a:solidFill>
                          <a:latin typeface="Calibri"/>
                          <a:ea typeface="Cambria"/>
                        </a:rPr>
                        <a:t>2015</a:t>
                      </a:r>
                      <a:endParaRPr lang="es-CO" sz="160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4F81BD"/>
                    </a:solidFill>
                  </a:tcPr>
                </a:tc>
              </a:tr>
              <a:tr h="107950">
                <a:tc>
                  <a:txBody>
                    <a:bodyPr/>
                    <a:lstStyle/>
                    <a:p>
                      <a:pPr marR="36195">
                        <a:lnSpc>
                          <a:spcPct val="115000"/>
                        </a:lnSpc>
                        <a:spcAft>
                          <a:spcPts val="0"/>
                        </a:spcAft>
                      </a:pPr>
                      <a:r>
                        <a:rPr lang="es-ES_tradnl" sz="1600">
                          <a:latin typeface="Calibri"/>
                          <a:ea typeface="Cambria"/>
                        </a:rPr>
                        <a:t>No. de</a:t>
                      </a:r>
                      <a:r>
                        <a:rPr lang="es-CO" sz="1600">
                          <a:latin typeface="Calibri"/>
                          <a:ea typeface="Cambria"/>
                        </a:rPr>
                        <a:t> profesores capacitados en competencias iniciales AVATA/ No. total de profesores</a:t>
                      </a:r>
                      <a:endParaRPr lang="es-CO" sz="160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dirty="0">
                          <a:latin typeface="Calibri"/>
                          <a:ea typeface="Cambria"/>
                        </a:rPr>
                        <a:t>95%</a:t>
                      </a:r>
                      <a:endParaRPr lang="es-CO" sz="1600" dirty="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dirty="0">
                          <a:latin typeface="Calibri"/>
                          <a:ea typeface="Cambria"/>
                        </a:rPr>
                        <a:t>98%</a:t>
                      </a:r>
                      <a:endParaRPr lang="es-CO" sz="1600" dirty="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100%</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100%</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107950">
                <a:tc>
                  <a:txBody>
                    <a:bodyPr/>
                    <a:lstStyle/>
                    <a:p>
                      <a:pPr marR="36195">
                        <a:lnSpc>
                          <a:spcPct val="115000"/>
                        </a:lnSpc>
                        <a:spcAft>
                          <a:spcPts val="0"/>
                        </a:spcAft>
                      </a:pPr>
                      <a:r>
                        <a:rPr lang="es-CO" sz="1600">
                          <a:latin typeface="Calibri"/>
                          <a:ea typeface="Cambria"/>
                        </a:rPr>
                        <a:t>No. de profesores capacitados en competencias básicas AVATA / No. total de profesores</a:t>
                      </a:r>
                      <a:endParaRPr lang="es-CO" sz="160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25%</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dirty="0">
                          <a:latin typeface="Calibri"/>
                          <a:ea typeface="Cambria"/>
                        </a:rPr>
                        <a:t>30%</a:t>
                      </a:r>
                      <a:endParaRPr lang="es-CO" sz="1600" dirty="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dirty="0">
                          <a:latin typeface="Calibri"/>
                          <a:ea typeface="Cambria"/>
                        </a:rPr>
                        <a:t>40%</a:t>
                      </a:r>
                      <a:endParaRPr lang="es-CO" sz="1600" dirty="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60%</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107950">
                <a:tc>
                  <a:txBody>
                    <a:bodyPr/>
                    <a:lstStyle/>
                    <a:p>
                      <a:pPr marR="36195">
                        <a:lnSpc>
                          <a:spcPct val="115000"/>
                        </a:lnSpc>
                        <a:spcAft>
                          <a:spcPts val="0"/>
                        </a:spcAft>
                      </a:pPr>
                      <a:r>
                        <a:rPr lang="es-CO" sz="1600">
                          <a:latin typeface="Calibri"/>
                          <a:ea typeface="Cambria"/>
                        </a:rPr>
                        <a:t>No. de profesores capacitados en competencias intermedias AVATA / No. total de profesores</a:t>
                      </a:r>
                      <a:endParaRPr lang="es-CO" sz="160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2%</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5%</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dirty="0">
                          <a:latin typeface="Calibri"/>
                          <a:ea typeface="Cambria"/>
                        </a:rPr>
                        <a:t>25%</a:t>
                      </a:r>
                      <a:endParaRPr lang="es-CO" sz="1600" dirty="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40%</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107950">
                <a:tc>
                  <a:txBody>
                    <a:bodyPr/>
                    <a:lstStyle/>
                    <a:p>
                      <a:pPr marR="36195">
                        <a:lnSpc>
                          <a:spcPct val="115000"/>
                        </a:lnSpc>
                        <a:spcAft>
                          <a:spcPts val="0"/>
                        </a:spcAft>
                      </a:pPr>
                      <a:r>
                        <a:rPr lang="es-CO" sz="1600">
                          <a:latin typeface="Calibri"/>
                          <a:ea typeface="Cambria"/>
                        </a:rPr>
                        <a:t>No. de profesores capacitados en competencias avanzadas AVATA / No. total de profesores</a:t>
                      </a:r>
                      <a:endParaRPr lang="es-CO" sz="1600">
                        <a:latin typeface="Arial"/>
                        <a:ea typeface="Cambria"/>
                      </a:endParaRPr>
                    </a:p>
                  </a:txBody>
                  <a:tcPr marL="70223" marR="70223"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0,25%</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0,5%</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a:latin typeface="Calibri"/>
                          <a:ea typeface="Cambria"/>
                        </a:rPr>
                        <a:t>5%</a:t>
                      </a:r>
                      <a:endParaRPr lang="es-CO" sz="160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36195" algn="ctr">
                        <a:lnSpc>
                          <a:spcPct val="115000"/>
                        </a:lnSpc>
                        <a:spcAft>
                          <a:spcPts val="0"/>
                        </a:spcAft>
                      </a:pPr>
                      <a:r>
                        <a:rPr lang="es-CO" sz="1600" dirty="0">
                          <a:latin typeface="Calibri"/>
                          <a:ea typeface="Cambria"/>
                        </a:rPr>
                        <a:t>20%</a:t>
                      </a:r>
                      <a:endParaRPr lang="es-CO" sz="1600" dirty="0">
                        <a:latin typeface="Arial"/>
                        <a:ea typeface="Cambria"/>
                      </a:endParaRPr>
                    </a:p>
                  </a:txBody>
                  <a:tcPr marL="70223" marR="70223"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bl>
          </a:graphicData>
        </a:graphic>
      </p:graphicFrame>
      <p:sp>
        <p:nvSpPr>
          <p:cNvPr id="7" name="1 Título"/>
          <p:cNvSpPr txBox="1">
            <a:spLocks/>
          </p:cNvSpPr>
          <p:nvPr/>
        </p:nvSpPr>
        <p:spPr>
          <a:xfrm>
            <a:off x="3745436" y="5847463"/>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400" dirty="0" smtClean="0">
                <a:solidFill>
                  <a:srgbClr val="FFFFFF"/>
                </a:solidFill>
              </a:rPr>
              <a:t>Formación en TIC </a:t>
            </a:r>
            <a:endParaRPr lang="es-CO" sz="2400" dirty="0">
              <a:solidFill>
                <a:srgbClr val="FFFFFF"/>
              </a:solidFill>
            </a:endParaRPr>
          </a:p>
        </p:txBody>
      </p:sp>
    </p:spTree>
    <p:extLst>
      <p:ext uri="{BB962C8B-B14F-4D97-AF65-F5344CB8AC3E}">
        <p14:creationId xmlns:p14="http://schemas.microsoft.com/office/powerpoint/2010/main" val="2233210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Actividades de formación en TIC</a:t>
            </a:r>
            <a:endParaRPr lang="es-CO" dirty="0"/>
          </a:p>
        </p:txBody>
      </p:sp>
      <p:sp>
        <p:nvSpPr>
          <p:cNvPr id="3" name="Marcador de contenido 2"/>
          <p:cNvSpPr>
            <a:spLocks noGrp="1"/>
          </p:cNvSpPr>
          <p:nvPr>
            <p:ph idx="1"/>
          </p:nvPr>
        </p:nvSpPr>
        <p:spPr/>
        <p:txBody>
          <a:bodyPr>
            <a:normAutofit fontScale="92500" lnSpcReduction="10000"/>
          </a:bodyPr>
          <a:lstStyle/>
          <a:p>
            <a:r>
              <a:rPr lang="es-ES" dirty="0"/>
              <a:t>Participación de coordinadores AVATA en evento Virtual Educa</a:t>
            </a:r>
          </a:p>
          <a:p>
            <a:r>
              <a:rPr lang="es-ES" dirty="0"/>
              <a:t>Del 17 al 21 de junio</a:t>
            </a:r>
          </a:p>
          <a:p>
            <a:r>
              <a:rPr lang="es-ES" dirty="0"/>
              <a:t>Participación de 16 profesores en Especialización en Entornos Visuales de Aprendizaje</a:t>
            </a:r>
          </a:p>
          <a:p>
            <a:r>
              <a:rPr lang="es-ES" dirty="0"/>
              <a:t>Curso de inducción a profesores del programa de Administración de Empresas sobre AVATA.</a:t>
            </a:r>
          </a:p>
          <a:p>
            <a:r>
              <a:rPr lang="es-ES" dirty="0"/>
              <a:t>Charla sobre AVATA en la inducción a nuevos profesores.</a:t>
            </a:r>
          </a:p>
          <a:p>
            <a:r>
              <a:rPr lang="es-ES" dirty="0"/>
              <a:t>Cursos de capacitación sobre creación, edición y publicación del programa de la asignatura y el </a:t>
            </a:r>
            <a:r>
              <a:rPr lang="es-ES" dirty="0" err="1" smtClean="0"/>
              <a:t>s</a:t>
            </a:r>
            <a:r>
              <a:rPr lang="es-ES" dirty="0" err="1" smtClean="0"/>
              <a:t>í</a:t>
            </a:r>
            <a:r>
              <a:rPr lang="es-ES" dirty="0" err="1" smtClean="0"/>
              <a:t>labus</a:t>
            </a:r>
            <a:r>
              <a:rPr lang="es-ES" dirty="0" smtClean="0"/>
              <a:t> </a:t>
            </a:r>
            <a:r>
              <a:rPr lang="es-ES" dirty="0"/>
              <a:t>a 91 docentes y 4 profesores.</a:t>
            </a:r>
          </a:p>
          <a:p>
            <a:r>
              <a:rPr lang="es-ES" dirty="0"/>
              <a:t>Elaboración de video tutorial sobre generación de copias de seguridad y restauración de cursos en AVATA</a:t>
            </a:r>
            <a:r>
              <a:rPr lang="es-ES" dirty="0" smtClean="0"/>
              <a:t>.</a:t>
            </a:r>
            <a:endParaRPr lang="es-ES" dirty="0"/>
          </a:p>
        </p:txBody>
      </p:sp>
      <p:sp>
        <p:nvSpPr>
          <p:cNvPr id="4" name="1 Título"/>
          <p:cNvSpPr txBox="1">
            <a:spLocks/>
          </p:cNvSpPr>
          <p:nvPr/>
        </p:nvSpPr>
        <p:spPr>
          <a:xfrm>
            <a:off x="3745436" y="5790876"/>
            <a:ext cx="6041551" cy="986899"/>
          </a:xfrm>
          <a:prstGeom prst="rect">
            <a:avLst/>
          </a:prstGeom>
        </p:spPr>
        <p:txBody>
          <a:bodyPr vert="horz" lIns="89301" tIns="44650" rIns="89301" bIns="4465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344" dirty="0">
                <a:solidFill>
                  <a:srgbClr val="FFFFFF"/>
                </a:solidFill>
              </a:rPr>
              <a:t>DESARROLLO PROFESORAL</a:t>
            </a:r>
            <a:endParaRPr lang="es-ES" sz="2344" dirty="0">
              <a:solidFill>
                <a:srgbClr val="FFFFFF"/>
              </a:solidFill>
            </a:endParaRPr>
          </a:p>
          <a:p>
            <a:r>
              <a:rPr lang="es-CO" sz="2344" dirty="0">
                <a:solidFill>
                  <a:srgbClr val="FFFFFF"/>
                </a:solidFill>
              </a:rPr>
              <a:t>Formación en TIC </a:t>
            </a:r>
          </a:p>
        </p:txBody>
      </p:sp>
    </p:spTree>
    <p:extLst>
      <p:ext uri="{BB962C8B-B14F-4D97-AF65-F5344CB8AC3E}">
        <p14:creationId xmlns:p14="http://schemas.microsoft.com/office/powerpoint/2010/main" val="14430328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154" y="332656"/>
            <a:ext cx="8426768" cy="796950"/>
          </a:xfrm>
        </p:spPr>
        <p:txBody>
          <a:bodyPr>
            <a:normAutofit/>
          </a:bodyPr>
          <a:lstStyle/>
          <a:p>
            <a:r>
              <a:rPr lang="es-CO" dirty="0"/>
              <a:t>Cursos 2013-</a:t>
            </a:r>
            <a:r>
              <a:rPr lang="es-CO" dirty="0" smtClean="0"/>
              <a:t>3</a:t>
            </a: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545250623"/>
              </p:ext>
            </p:extLst>
          </p:nvPr>
        </p:nvGraphicFramePr>
        <p:xfrm>
          <a:off x="468313" y="1129608"/>
          <a:ext cx="8425231" cy="4603648"/>
        </p:xfrm>
        <a:graphic>
          <a:graphicData uri="http://schemas.openxmlformats.org/drawingml/2006/table">
            <a:tbl>
              <a:tblPr/>
              <a:tblGrid>
                <a:gridCol w="4228952"/>
                <a:gridCol w="1302729"/>
                <a:gridCol w="1780783"/>
                <a:gridCol w="1112767"/>
              </a:tblGrid>
              <a:tr h="508690">
                <a:tc>
                  <a:txBody>
                    <a:bodyPr/>
                    <a:lstStyle/>
                    <a:p>
                      <a:pPr marL="228600" algn="ctr">
                        <a:lnSpc>
                          <a:spcPct val="115000"/>
                        </a:lnSpc>
                        <a:spcAft>
                          <a:spcPts val="0"/>
                        </a:spcAft>
                      </a:pPr>
                      <a:r>
                        <a:rPr lang="es-ES" sz="1800" b="1" dirty="0" smtClean="0">
                          <a:solidFill>
                            <a:srgbClr val="FFFFFF"/>
                          </a:solidFill>
                          <a:latin typeface="Calibri"/>
                          <a:ea typeface="Times New Roman"/>
                        </a:rPr>
                        <a:t>Curso</a:t>
                      </a:r>
                      <a:endParaRPr lang="es-CO" sz="1800" b="1"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CO" sz="1600" b="1" kern="1200" dirty="0" smtClean="0">
                          <a:solidFill>
                            <a:srgbClr val="FFFFFF"/>
                          </a:solidFill>
                          <a:latin typeface="Calibri"/>
                          <a:ea typeface="Times New Roman"/>
                          <a:cs typeface="+mn-cs"/>
                        </a:rPr>
                        <a:t>Duración</a:t>
                      </a:r>
                    </a:p>
                    <a:p>
                      <a:pPr marL="0" algn="ctr">
                        <a:lnSpc>
                          <a:spcPct val="100000"/>
                        </a:lnSpc>
                        <a:spcAft>
                          <a:spcPts val="0"/>
                        </a:spcAft>
                      </a:pPr>
                      <a:r>
                        <a:rPr lang="es-CO" sz="1600" b="1" kern="1200" dirty="0" smtClean="0">
                          <a:solidFill>
                            <a:srgbClr val="FFFFFF"/>
                          </a:solidFill>
                          <a:latin typeface="Calibri"/>
                          <a:ea typeface="Times New Roman"/>
                          <a:cs typeface="+mn-cs"/>
                        </a:rPr>
                        <a:t>(Horas)</a:t>
                      </a:r>
                      <a:endParaRPr lang="es-CO" sz="1600" b="1" kern="1200" dirty="0">
                        <a:solidFill>
                          <a:srgbClr val="FFFFFF"/>
                        </a:solidFill>
                        <a:latin typeface="Calibri"/>
                        <a:ea typeface="Times New Roman"/>
                        <a:cs typeface="+mn-cs"/>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ES" sz="1600" b="1" dirty="0" smtClean="0">
                          <a:solidFill>
                            <a:srgbClr val="FFFFFF"/>
                          </a:solidFill>
                          <a:latin typeface="+mn-lt"/>
                          <a:ea typeface="Times New Roman"/>
                        </a:rPr>
                        <a:t>Fechas Programadas</a:t>
                      </a:r>
                      <a:endParaRPr lang="es-CO" sz="1600" b="1"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CO" sz="1400" b="1" dirty="0" smtClean="0">
                          <a:solidFill>
                            <a:schemeClr val="bg1"/>
                          </a:solidFill>
                          <a:latin typeface="+mn-lt"/>
                          <a:ea typeface="Cambria"/>
                        </a:rPr>
                        <a:t>Profesores</a:t>
                      </a:r>
                    </a:p>
                    <a:p>
                      <a:pPr marL="0" algn="ctr">
                        <a:lnSpc>
                          <a:spcPct val="100000"/>
                        </a:lnSpc>
                        <a:spcAft>
                          <a:spcPts val="0"/>
                        </a:spcAft>
                      </a:pPr>
                      <a:r>
                        <a:rPr lang="es-CO" sz="1400" b="1" dirty="0" smtClean="0">
                          <a:solidFill>
                            <a:schemeClr val="bg1"/>
                          </a:solidFill>
                          <a:latin typeface="+mn-lt"/>
                          <a:ea typeface="Cambria"/>
                        </a:rPr>
                        <a:t>Capacitados</a:t>
                      </a:r>
                      <a:endParaRPr lang="es-CO" sz="1400" b="1" dirty="0">
                        <a:solidFill>
                          <a:schemeClr val="bg1"/>
                        </a:solidFill>
                        <a:latin typeface="+mn-lt"/>
                        <a:ea typeface="Cambria"/>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584994">
                <a:tc>
                  <a:txBody>
                    <a:bodyPr/>
                    <a:lstStyle/>
                    <a:p>
                      <a:pPr marL="228600">
                        <a:lnSpc>
                          <a:spcPct val="100000"/>
                        </a:lnSpc>
                        <a:spcAft>
                          <a:spcPts val="0"/>
                        </a:spcAft>
                      </a:pPr>
                      <a:r>
                        <a:rPr lang="es-ES" sz="1600" dirty="0" smtClean="0">
                          <a:latin typeface="+mn-lt"/>
                          <a:ea typeface="Times New Roman"/>
                        </a:rPr>
                        <a:t>Creación, Edición y publicación de </a:t>
                      </a:r>
                      <a:r>
                        <a:rPr lang="es-ES" sz="1600" dirty="0" err="1" smtClean="0">
                          <a:latin typeface="+mn-lt"/>
                          <a:ea typeface="Times New Roman"/>
                        </a:rPr>
                        <a:t>Silabus</a:t>
                      </a:r>
                      <a:r>
                        <a:rPr lang="es-ES" sz="1600" dirty="0" smtClean="0">
                          <a:latin typeface="+mn-lt"/>
                          <a:ea typeface="Times New Roman"/>
                        </a:rPr>
                        <a:t> y programa de la asignatura</a:t>
                      </a:r>
                      <a:endParaRPr lang="es-CO" sz="1600" dirty="0">
                        <a:latin typeface="+mn-lt"/>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2</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S" sz="1600" dirty="0" smtClean="0">
                          <a:latin typeface="Calibri"/>
                          <a:ea typeface="Times New Roman"/>
                        </a:rPr>
                        <a:t>Jul-25 a </a:t>
                      </a:r>
                    </a:p>
                    <a:p>
                      <a:pPr algn="ctr">
                        <a:lnSpc>
                          <a:spcPct val="115000"/>
                        </a:lnSpc>
                        <a:spcAft>
                          <a:spcPts val="0"/>
                        </a:spcAft>
                      </a:pPr>
                      <a:r>
                        <a:rPr lang="es-ES" sz="1600" dirty="0" smtClean="0">
                          <a:latin typeface="Calibri"/>
                          <a:ea typeface="Times New Roman"/>
                        </a:rPr>
                        <a:t>Ago-30</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95</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84994">
                <a:tc>
                  <a:txBody>
                    <a:bodyPr/>
                    <a:lstStyle/>
                    <a:p>
                      <a:pPr marL="228600">
                        <a:lnSpc>
                          <a:spcPct val="100000"/>
                        </a:lnSpc>
                        <a:spcAft>
                          <a:spcPts val="0"/>
                        </a:spcAft>
                      </a:pPr>
                      <a:r>
                        <a:rPr lang="es-ES" sz="1600" dirty="0">
                          <a:latin typeface="+mn-lt"/>
                          <a:ea typeface="Times New Roman"/>
                        </a:rPr>
                        <a:t>Gestión básica de cursos en </a:t>
                      </a:r>
                      <a:r>
                        <a:rPr lang="es-ES" sz="1600" dirty="0" err="1" smtClean="0">
                          <a:latin typeface="+mn-lt"/>
                          <a:ea typeface="Times New Roman"/>
                        </a:rPr>
                        <a:t>Moodle</a:t>
                      </a:r>
                      <a:r>
                        <a:rPr lang="es-ES" sz="1600" dirty="0" smtClean="0">
                          <a:latin typeface="+mn-lt"/>
                          <a:ea typeface="Times New Roman"/>
                        </a:rPr>
                        <a:t>:</a:t>
                      </a:r>
                      <a:r>
                        <a:rPr lang="es-ES" sz="1600" baseline="0" dirty="0" smtClean="0">
                          <a:latin typeface="+mn-lt"/>
                          <a:ea typeface="Times New Roman"/>
                        </a:rPr>
                        <a:t> Configuración y Navegación</a:t>
                      </a:r>
                      <a:endParaRPr lang="es-CO" sz="1600" dirty="0">
                        <a:latin typeface="+mn-lt"/>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6</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S" sz="1600" dirty="0" smtClean="0">
                          <a:latin typeface="Calibri"/>
                          <a:ea typeface="Times New Roman"/>
                        </a:rPr>
                        <a:t>Ago-12 a </a:t>
                      </a:r>
                    </a:p>
                    <a:p>
                      <a:pPr algn="ctr">
                        <a:lnSpc>
                          <a:spcPct val="115000"/>
                        </a:lnSpc>
                        <a:spcAft>
                          <a:spcPts val="0"/>
                        </a:spcAft>
                      </a:pPr>
                      <a:r>
                        <a:rPr lang="es-ES" sz="1600" dirty="0" smtClean="0">
                          <a:latin typeface="Calibri"/>
                          <a:ea typeface="Times New Roman"/>
                        </a:rPr>
                        <a:t>Sep-29</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8</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84994">
                <a:tc>
                  <a:txBody>
                    <a:bodyPr/>
                    <a:lstStyle/>
                    <a:p>
                      <a:pPr marL="228600" marR="0" indent="0" algn="l" defTabSz="457200" rtl="0" eaLnBrk="1" fontAlgn="auto" latinLnBrk="0" hangingPunct="1">
                        <a:lnSpc>
                          <a:spcPct val="115000"/>
                        </a:lnSpc>
                        <a:spcBef>
                          <a:spcPts val="0"/>
                        </a:spcBef>
                        <a:spcAft>
                          <a:spcPts val="0"/>
                        </a:spcAft>
                        <a:buClrTx/>
                        <a:buSzTx/>
                        <a:buFontTx/>
                        <a:buNone/>
                        <a:tabLst/>
                        <a:defRPr/>
                      </a:pPr>
                      <a:r>
                        <a:rPr lang="es-ES" sz="1600" dirty="0" smtClean="0">
                          <a:latin typeface="+mn-lt"/>
                          <a:ea typeface="Times New Roman"/>
                        </a:rPr>
                        <a:t>Gestión básica de cursos en </a:t>
                      </a:r>
                      <a:r>
                        <a:rPr lang="es-ES" sz="1600" dirty="0" err="1" smtClean="0">
                          <a:latin typeface="+mn-lt"/>
                          <a:ea typeface="Times New Roman"/>
                        </a:rPr>
                        <a:t>Moodle</a:t>
                      </a:r>
                      <a:r>
                        <a:rPr lang="es-ES" sz="1600" dirty="0" smtClean="0">
                          <a:latin typeface="+mn-lt"/>
                          <a:ea typeface="Times New Roman"/>
                        </a:rPr>
                        <a:t>:</a:t>
                      </a:r>
                      <a:r>
                        <a:rPr lang="es-ES" sz="1600" baseline="0" dirty="0" smtClean="0">
                          <a:latin typeface="+mn-lt"/>
                          <a:ea typeface="Times New Roman"/>
                        </a:rPr>
                        <a:t> </a:t>
                      </a:r>
                      <a:r>
                        <a:rPr lang="es-CO" sz="1600" baseline="0" dirty="0" smtClean="0">
                          <a:latin typeface="+mn-lt"/>
                          <a:ea typeface="Times New Roman"/>
                        </a:rPr>
                        <a:t>Tareas</a:t>
                      </a:r>
                      <a:endParaRPr lang="es-CO" sz="1600" dirty="0" smtClean="0">
                        <a:latin typeface="+mn-lt"/>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4</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S" sz="1600" dirty="0" smtClean="0">
                          <a:latin typeface="+mn-lt"/>
                          <a:ea typeface="Times New Roman"/>
                        </a:rPr>
                        <a:t>Sep-02 a </a:t>
                      </a:r>
                    </a:p>
                    <a:p>
                      <a:pPr algn="ctr">
                        <a:lnSpc>
                          <a:spcPct val="115000"/>
                        </a:lnSpc>
                        <a:spcAft>
                          <a:spcPts val="0"/>
                        </a:spcAft>
                      </a:pPr>
                      <a:r>
                        <a:rPr lang="es-ES" sz="1600" dirty="0" smtClean="0">
                          <a:latin typeface="+mn-lt"/>
                          <a:ea typeface="Times New Roman"/>
                        </a:rPr>
                        <a:t>Oct-31</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8</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84994">
                <a:tc>
                  <a:txBody>
                    <a:bodyPr/>
                    <a:lstStyle/>
                    <a:p>
                      <a:pPr marL="228600" marR="0" indent="0" algn="l" defTabSz="457200" rtl="0" eaLnBrk="1" fontAlgn="auto" latinLnBrk="0" hangingPunct="1">
                        <a:lnSpc>
                          <a:spcPct val="115000"/>
                        </a:lnSpc>
                        <a:spcBef>
                          <a:spcPts val="0"/>
                        </a:spcBef>
                        <a:spcAft>
                          <a:spcPts val="0"/>
                        </a:spcAft>
                        <a:buClrTx/>
                        <a:buSzTx/>
                        <a:buFontTx/>
                        <a:buNone/>
                        <a:tabLst/>
                        <a:defRPr/>
                      </a:pPr>
                      <a:r>
                        <a:rPr lang="es-ES" sz="1600" dirty="0">
                          <a:latin typeface="+mn-lt"/>
                          <a:ea typeface="Times New Roman"/>
                        </a:rPr>
                        <a:t>Gestión de actividades en </a:t>
                      </a:r>
                      <a:r>
                        <a:rPr lang="es-ES" sz="1600" dirty="0" err="1" smtClean="0">
                          <a:latin typeface="+mn-lt"/>
                          <a:ea typeface="Times New Roman"/>
                        </a:rPr>
                        <a:t>Moodle</a:t>
                      </a:r>
                      <a:r>
                        <a:rPr lang="es-ES" sz="1600" dirty="0" smtClean="0">
                          <a:latin typeface="+mn-lt"/>
                          <a:ea typeface="Times New Roman"/>
                        </a:rPr>
                        <a:t>:</a:t>
                      </a:r>
                      <a:r>
                        <a:rPr lang="es-ES" sz="1600" baseline="0" dirty="0" smtClean="0">
                          <a:latin typeface="+mn-lt"/>
                          <a:ea typeface="Times New Roman"/>
                        </a:rPr>
                        <a:t> Servicios de comunicación</a:t>
                      </a:r>
                      <a:endParaRPr lang="es-CO" sz="1600" dirty="0" smtClean="0">
                        <a:latin typeface="+mn-lt"/>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6</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S" sz="1600" dirty="0" smtClean="0">
                          <a:latin typeface="+mn-lt"/>
                          <a:ea typeface="Times New Roman"/>
                        </a:rPr>
                        <a:t>Sep-02 a </a:t>
                      </a:r>
                    </a:p>
                    <a:p>
                      <a:pPr algn="ctr">
                        <a:lnSpc>
                          <a:spcPct val="115000"/>
                        </a:lnSpc>
                        <a:spcAft>
                          <a:spcPts val="0"/>
                        </a:spcAft>
                      </a:pPr>
                      <a:r>
                        <a:rPr lang="es-ES" sz="1600" dirty="0" smtClean="0">
                          <a:latin typeface="+mn-lt"/>
                          <a:ea typeface="Times New Roman"/>
                        </a:rPr>
                        <a:t>Oct-31</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10</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84994">
                <a:tc>
                  <a:txBody>
                    <a:bodyPr/>
                    <a:lstStyle/>
                    <a:p>
                      <a:pPr marL="228600" marR="0" indent="0" algn="l" defTabSz="457200" rtl="0" eaLnBrk="1" fontAlgn="auto" latinLnBrk="0" hangingPunct="1">
                        <a:lnSpc>
                          <a:spcPct val="115000"/>
                        </a:lnSpc>
                        <a:spcBef>
                          <a:spcPts val="0"/>
                        </a:spcBef>
                        <a:spcAft>
                          <a:spcPts val="0"/>
                        </a:spcAft>
                        <a:buClrTx/>
                        <a:buSzTx/>
                        <a:buFontTx/>
                        <a:buNone/>
                        <a:tabLst/>
                        <a:defRPr/>
                      </a:pPr>
                      <a:r>
                        <a:rPr lang="es-ES" sz="1600" dirty="0" smtClean="0">
                          <a:latin typeface="+mn-lt"/>
                          <a:ea typeface="Times New Roman"/>
                        </a:rPr>
                        <a:t>Gestión de actividades en </a:t>
                      </a:r>
                      <a:r>
                        <a:rPr lang="es-ES" sz="1600" dirty="0" err="1" smtClean="0">
                          <a:latin typeface="+mn-lt"/>
                          <a:ea typeface="Times New Roman"/>
                        </a:rPr>
                        <a:t>Moodle</a:t>
                      </a:r>
                      <a:r>
                        <a:rPr lang="es-ES" sz="1600" dirty="0" smtClean="0">
                          <a:latin typeface="+mn-lt"/>
                          <a:ea typeface="Times New Roman"/>
                        </a:rPr>
                        <a:t>:</a:t>
                      </a:r>
                      <a:r>
                        <a:rPr lang="es-ES" sz="1600" baseline="0" dirty="0" smtClean="0">
                          <a:latin typeface="+mn-lt"/>
                          <a:ea typeface="Times New Roman"/>
                        </a:rPr>
                        <a:t> Cuestionarios</a:t>
                      </a:r>
                      <a:endParaRPr lang="es-CO" sz="1600" dirty="0" smtClean="0">
                        <a:latin typeface="+mn-lt"/>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6</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S" sz="1600" dirty="0" smtClean="0">
                          <a:latin typeface="+mn-lt"/>
                          <a:ea typeface="Times New Roman"/>
                        </a:rPr>
                        <a:t>Sep-02 a </a:t>
                      </a:r>
                    </a:p>
                    <a:p>
                      <a:pPr algn="ctr">
                        <a:lnSpc>
                          <a:spcPct val="115000"/>
                        </a:lnSpc>
                        <a:spcAft>
                          <a:spcPts val="0"/>
                        </a:spcAft>
                      </a:pPr>
                      <a:r>
                        <a:rPr lang="es-ES" sz="1600" dirty="0" smtClean="0">
                          <a:latin typeface="+mn-lt"/>
                          <a:ea typeface="Times New Roman"/>
                        </a:rPr>
                        <a:t>Oct-31</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9</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84994">
                <a:tc>
                  <a:txBody>
                    <a:bodyPr/>
                    <a:lstStyle/>
                    <a:p>
                      <a:pPr marL="228600" marR="0" indent="0" algn="l" defTabSz="457200" rtl="0" eaLnBrk="1" fontAlgn="auto" latinLnBrk="0" hangingPunct="1">
                        <a:lnSpc>
                          <a:spcPct val="115000"/>
                        </a:lnSpc>
                        <a:spcBef>
                          <a:spcPts val="0"/>
                        </a:spcBef>
                        <a:spcAft>
                          <a:spcPts val="0"/>
                        </a:spcAft>
                        <a:buClrTx/>
                        <a:buSzTx/>
                        <a:buFontTx/>
                        <a:buNone/>
                        <a:tabLst/>
                        <a:defRPr/>
                      </a:pPr>
                      <a:r>
                        <a:rPr lang="es-ES" sz="1600" dirty="0" smtClean="0">
                          <a:latin typeface="+mn-lt"/>
                          <a:ea typeface="Times New Roman"/>
                        </a:rPr>
                        <a:t>Gestión de actividades en </a:t>
                      </a:r>
                      <a:r>
                        <a:rPr lang="es-ES" sz="1600" dirty="0" err="1" smtClean="0">
                          <a:latin typeface="+mn-lt"/>
                          <a:ea typeface="Times New Roman"/>
                        </a:rPr>
                        <a:t>Moodle</a:t>
                      </a:r>
                      <a:r>
                        <a:rPr lang="es-ES" sz="1600" dirty="0" smtClean="0">
                          <a:latin typeface="+mn-lt"/>
                          <a:ea typeface="Times New Roman"/>
                        </a:rPr>
                        <a:t>:</a:t>
                      </a:r>
                      <a:r>
                        <a:rPr lang="es-ES" sz="1600" baseline="0" dirty="0" smtClean="0">
                          <a:latin typeface="+mn-lt"/>
                          <a:ea typeface="Times New Roman"/>
                        </a:rPr>
                        <a:t> Glosario, Consultas y Encuestas</a:t>
                      </a:r>
                      <a:endParaRPr lang="es-CO" sz="1600" dirty="0" smtClean="0">
                        <a:latin typeface="+mn-lt"/>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6</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S" sz="1600" dirty="0" smtClean="0">
                          <a:latin typeface="+mn-lt"/>
                          <a:ea typeface="Times New Roman"/>
                        </a:rPr>
                        <a:t>Sep-02 a </a:t>
                      </a:r>
                    </a:p>
                    <a:p>
                      <a:pPr algn="ctr">
                        <a:lnSpc>
                          <a:spcPct val="115000"/>
                        </a:lnSpc>
                        <a:spcAft>
                          <a:spcPts val="0"/>
                        </a:spcAft>
                      </a:pPr>
                      <a:r>
                        <a:rPr lang="es-ES" sz="1600" dirty="0" smtClean="0">
                          <a:latin typeface="+mn-lt"/>
                          <a:ea typeface="Times New Roman"/>
                        </a:rPr>
                        <a:t>Oct-31</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4</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84994">
                <a:tc>
                  <a:txBody>
                    <a:bodyPr/>
                    <a:lstStyle/>
                    <a:p>
                      <a:pPr marL="228600">
                        <a:lnSpc>
                          <a:spcPct val="115000"/>
                        </a:lnSpc>
                        <a:spcAft>
                          <a:spcPts val="0"/>
                        </a:spcAft>
                      </a:pPr>
                      <a:r>
                        <a:rPr lang="es-ES" sz="1600" dirty="0">
                          <a:latin typeface="+mn-lt"/>
                          <a:ea typeface="Times New Roman"/>
                        </a:rPr>
                        <a:t>Gestión </a:t>
                      </a:r>
                      <a:r>
                        <a:rPr lang="es-ES" sz="1600" dirty="0" smtClean="0">
                          <a:latin typeface="+mn-lt"/>
                          <a:ea typeface="Times New Roman"/>
                        </a:rPr>
                        <a:t>de </a:t>
                      </a:r>
                      <a:r>
                        <a:rPr lang="es-ES" sz="1600" dirty="0">
                          <a:latin typeface="+mn-lt"/>
                          <a:ea typeface="Times New Roman"/>
                        </a:rPr>
                        <a:t>calificaciones en </a:t>
                      </a:r>
                      <a:r>
                        <a:rPr lang="es-ES" sz="1600" dirty="0" err="1">
                          <a:latin typeface="+mn-lt"/>
                          <a:ea typeface="Times New Roman"/>
                        </a:rPr>
                        <a:t>Moodle</a:t>
                      </a:r>
                      <a:r>
                        <a:rPr lang="es-ES" sz="1600" dirty="0">
                          <a:latin typeface="+mn-lt"/>
                          <a:ea typeface="Times New Roman"/>
                        </a:rPr>
                        <a:t>.</a:t>
                      </a:r>
                      <a:endParaRPr lang="es-CO" sz="1600" dirty="0">
                        <a:latin typeface="+mn-lt"/>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6</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S" sz="1600" dirty="0" smtClean="0">
                          <a:latin typeface="+mn-lt"/>
                          <a:ea typeface="Times New Roman"/>
                        </a:rPr>
                        <a:t>Sep-02 a </a:t>
                      </a:r>
                    </a:p>
                    <a:p>
                      <a:pPr algn="ctr">
                        <a:lnSpc>
                          <a:spcPct val="115000"/>
                        </a:lnSpc>
                        <a:spcAft>
                          <a:spcPts val="0"/>
                        </a:spcAft>
                      </a:pPr>
                      <a:r>
                        <a:rPr lang="es-ES" sz="1600" dirty="0" smtClean="0">
                          <a:latin typeface="+mn-lt"/>
                          <a:ea typeface="Times New Roman"/>
                        </a:rPr>
                        <a:t>Oct-31</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600" dirty="0" smtClean="0">
                          <a:latin typeface="Arial"/>
                          <a:ea typeface="Cambria"/>
                        </a:rPr>
                        <a:t>2</a:t>
                      </a:r>
                      <a:endParaRPr lang="es-CO" sz="1600" dirty="0">
                        <a:latin typeface="Arial"/>
                        <a:ea typeface="Cambria"/>
                      </a:endParaRPr>
                    </a:p>
                  </a:txBody>
                  <a:tcPr marL="75699" marR="75699"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5" name="1 Título"/>
          <p:cNvSpPr txBox="1">
            <a:spLocks/>
          </p:cNvSpPr>
          <p:nvPr/>
        </p:nvSpPr>
        <p:spPr>
          <a:xfrm>
            <a:off x="478745" y="687834"/>
            <a:ext cx="8426768" cy="7969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endParaRPr lang="es-CO" dirty="0"/>
          </a:p>
        </p:txBody>
      </p:sp>
    </p:spTree>
    <p:extLst>
      <p:ext uri="{BB962C8B-B14F-4D97-AF65-F5344CB8AC3E}">
        <p14:creationId xmlns:p14="http://schemas.microsoft.com/office/powerpoint/2010/main" val="25773288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874631726"/>
              </p:ext>
            </p:extLst>
          </p:nvPr>
        </p:nvGraphicFramePr>
        <p:xfrm>
          <a:off x="405013" y="949242"/>
          <a:ext cx="8408933" cy="1493519"/>
        </p:xfrm>
        <a:graphic>
          <a:graphicData uri="http://schemas.openxmlformats.org/drawingml/2006/table">
            <a:tbl>
              <a:tblPr/>
              <a:tblGrid>
                <a:gridCol w="3548724"/>
                <a:gridCol w="848608"/>
                <a:gridCol w="848608"/>
                <a:gridCol w="848608"/>
                <a:gridCol w="848608"/>
                <a:gridCol w="725097"/>
                <a:gridCol w="740680"/>
              </a:tblGrid>
              <a:tr h="408209">
                <a:tc>
                  <a:txBody>
                    <a:bodyPr/>
                    <a:lstStyle/>
                    <a:p>
                      <a:pPr marL="228600" algn="ctr">
                        <a:lnSpc>
                          <a:spcPct val="115000"/>
                        </a:lnSpc>
                        <a:spcAft>
                          <a:spcPts val="0"/>
                        </a:spcAft>
                      </a:pPr>
                      <a:r>
                        <a:rPr lang="es-ES" sz="1400" b="1" dirty="0" smtClean="0">
                          <a:solidFill>
                            <a:srgbClr val="FFFFFF"/>
                          </a:solidFill>
                          <a:latin typeface="Calibri"/>
                          <a:ea typeface="Times New Roman"/>
                        </a:rPr>
                        <a:t>Indicador</a:t>
                      </a:r>
                      <a:endParaRPr lang="es-CO" sz="1400" b="1" dirty="0">
                        <a:latin typeface="Arial"/>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CO" sz="1400" b="1" kern="1200" dirty="0" smtClean="0">
                          <a:solidFill>
                            <a:srgbClr val="FFFFFF"/>
                          </a:solidFill>
                          <a:latin typeface="Calibri"/>
                          <a:ea typeface="Times New Roman"/>
                          <a:cs typeface="+mn-cs"/>
                        </a:rPr>
                        <a:t>Total Grupos</a:t>
                      </a:r>
                      <a:endParaRPr lang="es-CO" sz="1400" b="1" kern="1200" dirty="0">
                        <a:solidFill>
                          <a:srgbClr val="FFFFFF"/>
                        </a:solidFill>
                        <a:latin typeface="Calibri"/>
                        <a:ea typeface="Times New Roman"/>
                        <a:cs typeface="+mn-cs"/>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CO" sz="1400" b="1" dirty="0" smtClean="0">
                          <a:solidFill>
                            <a:schemeClr val="bg1"/>
                          </a:solidFill>
                          <a:latin typeface="+mn-lt"/>
                          <a:ea typeface="Cambria"/>
                        </a:rPr>
                        <a:t>Nula</a:t>
                      </a:r>
                      <a:endParaRPr lang="es-CO" sz="1400" b="1" dirty="0">
                        <a:solidFill>
                          <a:schemeClr val="bg1"/>
                        </a:solidFill>
                        <a:latin typeface="+mn-lt"/>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CO" sz="1400" b="1" dirty="0" err="1" smtClean="0">
                          <a:solidFill>
                            <a:schemeClr val="bg1"/>
                          </a:solidFill>
                          <a:latin typeface="+mn-lt"/>
                          <a:ea typeface="Cambria"/>
                        </a:rPr>
                        <a:t>Incip</a:t>
                      </a:r>
                      <a:r>
                        <a:rPr lang="es-CO" sz="1400" b="1" dirty="0" smtClean="0">
                          <a:solidFill>
                            <a:schemeClr val="bg1"/>
                          </a:solidFill>
                          <a:latin typeface="+mn-lt"/>
                          <a:ea typeface="Cambria"/>
                        </a:rPr>
                        <a:t>.</a:t>
                      </a:r>
                      <a:endParaRPr lang="es-CO" sz="1400" b="1" dirty="0">
                        <a:solidFill>
                          <a:schemeClr val="bg1"/>
                        </a:solidFill>
                        <a:latin typeface="+mn-lt"/>
                        <a:ea typeface="Cambria"/>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CO" sz="1400" b="1" dirty="0" smtClean="0">
                          <a:solidFill>
                            <a:schemeClr val="bg1"/>
                          </a:solidFill>
                          <a:latin typeface="+mn-lt"/>
                          <a:ea typeface="Cambria"/>
                        </a:rPr>
                        <a:t>Básica</a:t>
                      </a:r>
                      <a:endParaRPr lang="es-CO" sz="1400" b="1" dirty="0">
                        <a:solidFill>
                          <a:schemeClr val="bg1"/>
                        </a:solidFill>
                        <a:latin typeface="+mn-lt"/>
                        <a:ea typeface="Cambria"/>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CO" sz="1400" b="1" dirty="0" err="1" smtClean="0">
                          <a:solidFill>
                            <a:schemeClr val="bg1"/>
                          </a:solidFill>
                          <a:latin typeface="+mn-lt"/>
                          <a:ea typeface="Cambria"/>
                        </a:rPr>
                        <a:t>Interm</a:t>
                      </a:r>
                      <a:r>
                        <a:rPr lang="es-CO" sz="1400" b="1" dirty="0" smtClean="0">
                          <a:solidFill>
                            <a:schemeClr val="bg1"/>
                          </a:solidFill>
                          <a:latin typeface="+mn-lt"/>
                          <a:ea typeface="Cambria"/>
                        </a:rPr>
                        <a:t>.</a:t>
                      </a:r>
                      <a:endParaRPr lang="es-CO" sz="1400" b="1" dirty="0">
                        <a:solidFill>
                          <a:schemeClr val="bg1"/>
                        </a:solidFill>
                        <a:latin typeface="+mn-lt"/>
                        <a:ea typeface="Cambria"/>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algn="ctr">
                        <a:lnSpc>
                          <a:spcPct val="100000"/>
                        </a:lnSpc>
                        <a:spcAft>
                          <a:spcPts val="0"/>
                        </a:spcAft>
                      </a:pPr>
                      <a:r>
                        <a:rPr lang="es-CO" sz="1400" b="1" dirty="0" err="1" smtClean="0">
                          <a:solidFill>
                            <a:schemeClr val="bg1"/>
                          </a:solidFill>
                          <a:latin typeface="+mn-lt"/>
                          <a:ea typeface="Cambria"/>
                        </a:rPr>
                        <a:t>Avanz</a:t>
                      </a:r>
                      <a:r>
                        <a:rPr lang="es-CO" sz="1400" b="1" dirty="0" smtClean="0">
                          <a:solidFill>
                            <a:schemeClr val="bg1"/>
                          </a:solidFill>
                          <a:latin typeface="+mn-lt"/>
                          <a:ea typeface="Cambria"/>
                        </a:rPr>
                        <a:t>.</a:t>
                      </a:r>
                      <a:endParaRPr lang="es-CO" sz="1400" b="1" dirty="0">
                        <a:solidFill>
                          <a:schemeClr val="bg1"/>
                        </a:solidFill>
                        <a:latin typeface="+mn-lt"/>
                        <a:ea typeface="Cambria"/>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1063437">
                <a:tc>
                  <a:txBody>
                    <a:bodyPr/>
                    <a:lstStyle/>
                    <a:p>
                      <a:pPr marL="228600" algn="just">
                        <a:lnSpc>
                          <a:spcPct val="100000"/>
                        </a:lnSpc>
                        <a:spcAft>
                          <a:spcPts val="0"/>
                        </a:spcAft>
                      </a:pPr>
                      <a:r>
                        <a:rPr lang="es-CO" sz="1400" b="1" kern="1200" dirty="0" smtClean="0">
                          <a:solidFill>
                            <a:schemeClr val="tx1"/>
                          </a:solidFill>
                          <a:effectLst/>
                          <a:latin typeface="+mn-lt"/>
                          <a:ea typeface="+mn-ea"/>
                          <a:cs typeface="+mn-cs"/>
                        </a:rPr>
                        <a:t>Nivel de contenidos de los cursos en AVATA. </a:t>
                      </a:r>
                      <a:r>
                        <a:rPr lang="es-CO" sz="1400" kern="1200" dirty="0" smtClean="0">
                          <a:solidFill>
                            <a:schemeClr val="tx1"/>
                          </a:solidFill>
                          <a:effectLst/>
                          <a:latin typeface="+mn-lt"/>
                          <a:ea typeface="+mn-ea"/>
                          <a:cs typeface="+mn-cs"/>
                        </a:rPr>
                        <a:t>Categoría en que se encuentran los cursos registrados en AVATA de acuerdo a los recursos y actividades utilizadas por el profesor</a:t>
                      </a:r>
                      <a:endParaRPr lang="es-CO" sz="1400" dirty="0">
                        <a:latin typeface="+mn-lt"/>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400" dirty="0" smtClean="0">
                          <a:latin typeface="+mn-lt"/>
                          <a:ea typeface="Cambria"/>
                        </a:rPr>
                        <a:t>2.271</a:t>
                      </a:r>
                      <a:endParaRPr lang="es-CO" sz="1400" dirty="0">
                        <a:latin typeface="+mn-lt"/>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S" sz="1400" dirty="0" smtClean="0">
                          <a:latin typeface="+mn-lt"/>
                          <a:ea typeface="Times New Roman"/>
                        </a:rPr>
                        <a:t>840</a:t>
                      </a:r>
                    </a:p>
                    <a:p>
                      <a:pPr algn="ctr">
                        <a:lnSpc>
                          <a:spcPct val="115000"/>
                        </a:lnSpc>
                        <a:spcAft>
                          <a:spcPts val="0"/>
                        </a:spcAft>
                      </a:pPr>
                      <a:r>
                        <a:rPr lang="es-ES" sz="1400" dirty="0" smtClean="0">
                          <a:latin typeface="+mn-lt"/>
                          <a:ea typeface="Cambria"/>
                        </a:rPr>
                        <a:t>36.99%</a:t>
                      </a:r>
                      <a:endParaRPr lang="es-CO" sz="1400" dirty="0">
                        <a:latin typeface="+mn-lt"/>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400" dirty="0" smtClean="0">
                          <a:latin typeface="+mn-lt"/>
                          <a:ea typeface="Cambria"/>
                        </a:rPr>
                        <a:t>215</a:t>
                      </a:r>
                    </a:p>
                    <a:p>
                      <a:pPr algn="ctr">
                        <a:lnSpc>
                          <a:spcPct val="115000"/>
                        </a:lnSpc>
                        <a:spcAft>
                          <a:spcPts val="0"/>
                        </a:spcAft>
                      </a:pPr>
                      <a:r>
                        <a:rPr lang="es-CO" sz="1400" dirty="0" smtClean="0">
                          <a:latin typeface="+mn-lt"/>
                          <a:ea typeface="Cambria"/>
                        </a:rPr>
                        <a:t>9.47%</a:t>
                      </a:r>
                      <a:endParaRPr lang="es-CO" sz="1400" dirty="0">
                        <a:latin typeface="+mn-lt"/>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400" dirty="0" smtClean="0">
                          <a:latin typeface="+mn-lt"/>
                          <a:ea typeface="Cambria"/>
                        </a:rPr>
                        <a:t>905</a:t>
                      </a:r>
                    </a:p>
                    <a:p>
                      <a:pPr algn="ctr">
                        <a:lnSpc>
                          <a:spcPct val="115000"/>
                        </a:lnSpc>
                        <a:spcAft>
                          <a:spcPts val="0"/>
                        </a:spcAft>
                      </a:pPr>
                      <a:r>
                        <a:rPr lang="es-CO" sz="1400" dirty="0" smtClean="0">
                          <a:latin typeface="+mn-lt"/>
                          <a:ea typeface="Cambria"/>
                        </a:rPr>
                        <a:t>39.85%</a:t>
                      </a:r>
                      <a:endParaRPr lang="es-CO" sz="1400" dirty="0">
                        <a:latin typeface="+mn-lt"/>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400" dirty="0" smtClean="0">
                          <a:latin typeface="+mn-lt"/>
                          <a:ea typeface="Cambria"/>
                        </a:rPr>
                        <a:t>174</a:t>
                      </a:r>
                    </a:p>
                    <a:p>
                      <a:pPr algn="ctr">
                        <a:lnSpc>
                          <a:spcPct val="115000"/>
                        </a:lnSpc>
                        <a:spcAft>
                          <a:spcPts val="0"/>
                        </a:spcAft>
                      </a:pPr>
                      <a:r>
                        <a:rPr lang="es-CO" sz="1400" dirty="0" smtClean="0">
                          <a:latin typeface="+mn-lt"/>
                          <a:ea typeface="Cambria"/>
                        </a:rPr>
                        <a:t>7.66%</a:t>
                      </a:r>
                      <a:endParaRPr lang="es-CO" sz="1400" dirty="0">
                        <a:latin typeface="+mn-lt"/>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CO" sz="1400" dirty="0" smtClean="0">
                          <a:latin typeface="+mn-lt"/>
                          <a:ea typeface="Cambria"/>
                        </a:rPr>
                        <a:t>137</a:t>
                      </a:r>
                    </a:p>
                    <a:p>
                      <a:pPr algn="ctr">
                        <a:lnSpc>
                          <a:spcPct val="115000"/>
                        </a:lnSpc>
                        <a:spcAft>
                          <a:spcPts val="0"/>
                        </a:spcAft>
                      </a:pPr>
                      <a:r>
                        <a:rPr lang="es-CO" sz="1400" dirty="0" smtClean="0">
                          <a:latin typeface="+mn-lt"/>
                          <a:ea typeface="Cambria"/>
                        </a:rPr>
                        <a:t>6.03%</a:t>
                      </a:r>
                      <a:endParaRPr lang="es-CO" sz="1400" dirty="0">
                        <a:latin typeface="+mn-lt"/>
                        <a:ea typeface="Cambria"/>
                      </a:endParaRPr>
                    </a:p>
                  </a:txBody>
                  <a:tcPr marL="70223" marR="70223"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5" name="1 Título"/>
          <p:cNvSpPr txBox="1">
            <a:spLocks/>
          </p:cNvSpPr>
          <p:nvPr/>
        </p:nvSpPr>
        <p:spPr>
          <a:xfrm>
            <a:off x="608377" y="47083"/>
            <a:ext cx="8426768" cy="7969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dirty="0" smtClean="0"/>
              <a:t>Indicadores 2013-3</a:t>
            </a:r>
            <a:endParaRPr lang="es-CO" dirty="0"/>
          </a:p>
        </p:txBody>
      </p:sp>
      <p:sp>
        <p:nvSpPr>
          <p:cNvPr id="2" name="1 Rectángulo"/>
          <p:cNvSpPr/>
          <p:nvPr/>
        </p:nvSpPr>
        <p:spPr>
          <a:xfrm>
            <a:off x="260997" y="2780928"/>
            <a:ext cx="4924596" cy="2893100"/>
          </a:xfrm>
          <a:prstGeom prst="rect">
            <a:avLst/>
          </a:prstGeom>
        </p:spPr>
        <p:txBody>
          <a:bodyPr wrap="square">
            <a:spAutoFit/>
          </a:bodyPr>
          <a:lstStyle/>
          <a:p>
            <a:r>
              <a:rPr lang="es-CO" sz="1400" dirty="0"/>
              <a:t>Las categorías son:</a:t>
            </a:r>
          </a:p>
          <a:p>
            <a:r>
              <a:rPr lang="es-CO" sz="1400" b="1" dirty="0"/>
              <a:t>Nula</a:t>
            </a:r>
            <a:r>
              <a:rPr lang="es-CO" sz="1400" dirty="0"/>
              <a:t>:		El curso no posee ningún contenido.</a:t>
            </a:r>
          </a:p>
          <a:p>
            <a:pPr marL="900113" indent="-900113"/>
            <a:r>
              <a:rPr lang="es-CO" sz="1400" b="1" dirty="0"/>
              <a:t>Incipiente</a:t>
            </a:r>
            <a:r>
              <a:rPr lang="es-CO" sz="1400" dirty="0"/>
              <a:t>: 	Curso con </a:t>
            </a:r>
            <a:r>
              <a:rPr lang="es-CO" sz="1400" dirty="0" err="1"/>
              <a:t>Silabus</a:t>
            </a:r>
            <a:r>
              <a:rPr lang="es-CO" sz="1400" dirty="0"/>
              <a:t> y programa de la asignatura</a:t>
            </a:r>
          </a:p>
          <a:p>
            <a:pPr marL="900113" indent="-900113"/>
            <a:r>
              <a:rPr lang="es-CO" sz="1400" b="1" dirty="0"/>
              <a:t>Básica</a:t>
            </a:r>
            <a:r>
              <a:rPr lang="es-CO" sz="1400" dirty="0"/>
              <a:t>: 	</a:t>
            </a:r>
            <a:r>
              <a:rPr lang="es-CO" sz="1400" dirty="0" smtClean="0"/>
              <a:t>(+) </a:t>
            </a:r>
            <a:r>
              <a:rPr lang="es-CO" sz="1400" dirty="0"/>
              <a:t>Curso con foro, archivos y tareas. Actualización del perfil del profesor.</a:t>
            </a:r>
          </a:p>
          <a:p>
            <a:pPr marL="900113" indent="-900113"/>
            <a:r>
              <a:rPr lang="es-CO" sz="1400" b="1" dirty="0"/>
              <a:t>Intermedia</a:t>
            </a:r>
            <a:r>
              <a:rPr lang="es-CO" sz="1400" dirty="0"/>
              <a:t>:	(+) Cuestionarios (exámenes), blogs, wikis, glosario y portafolio electrónico</a:t>
            </a:r>
          </a:p>
          <a:p>
            <a:pPr marL="900113" indent="-900113"/>
            <a:r>
              <a:rPr lang="es-CO" sz="1400" b="1" dirty="0"/>
              <a:t>Avanzada</a:t>
            </a:r>
            <a:r>
              <a:rPr lang="es-CO" sz="1400" dirty="0"/>
              <a:t>:	(+) Paquete de contenidos IMS, SCORM,  base de datos, evaluación y seguimiento (libro de calificaciones y finalización de actividades), actividades condicionadas, mapas conceptuales y elaboración de objetos virtuales de aprendizaje (OVA)</a:t>
            </a:r>
          </a:p>
        </p:txBody>
      </p:sp>
      <p:graphicFrame>
        <p:nvGraphicFramePr>
          <p:cNvPr id="6" name="2 Gráfico"/>
          <p:cNvGraphicFramePr>
            <a:graphicFrameLocks/>
          </p:cNvGraphicFramePr>
          <p:nvPr>
            <p:extLst>
              <p:ext uri="{D42A27DB-BD31-4B8C-83A1-F6EECF244321}">
                <p14:modId xmlns:p14="http://schemas.microsoft.com/office/powerpoint/2010/main" val="600483319"/>
              </p:ext>
            </p:extLst>
          </p:nvPr>
        </p:nvGraphicFramePr>
        <p:xfrm>
          <a:off x="4816195" y="2749293"/>
          <a:ext cx="4546880" cy="26642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12445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Objetivo General</a:t>
            </a:r>
            <a:endParaRPr lang="es-CO" dirty="0"/>
          </a:p>
        </p:txBody>
      </p:sp>
      <p:sp>
        <p:nvSpPr>
          <p:cNvPr id="3" name="2 Marcador de contenido"/>
          <p:cNvSpPr>
            <a:spLocks noGrp="1"/>
          </p:cNvSpPr>
          <p:nvPr>
            <p:ph idx="1"/>
          </p:nvPr>
        </p:nvSpPr>
        <p:spPr/>
        <p:txBody>
          <a:bodyPr>
            <a:normAutofit/>
          </a:bodyPr>
          <a:lstStyle/>
          <a:p>
            <a:pPr marL="0" indent="0" algn="just">
              <a:buNone/>
            </a:pPr>
            <a:r>
              <a:rPr lang="es-CO" sz="2800" dirty="0" smtClean="0"/>
              <a:t>Apoyar los </a:t>
            </a:r>
            <a:r>
              <a:rPr lang="es-CO" sz="2800" dirty="0"/>
              <a:t>procesos de formación </a:t>
            </a:r>
            <a:r>
              <a:rPr lang="es-CO" sz="2800" dirty="0" smtClean="0"/>
              <a:t>de posgrado</a:t>
            </a:r>
            <a:r>
              <a:rPr lang="es-CO" sz="2800" dirty="0" smtClean="0"/>
              <a:t> </a:t>
            </a:r>
            <a:r>
              <a:rPr lang="es-CO" sz="2800" dirty="0"/>
              <a:t>y desarrollo de habilidades docentes de los </a:t>
            </a:r>
            <a:r>
              <a:rPr lang="es-CO" sz="2800" dirty="0" smtClean="0"/>
              <a:t>profesores </a:t>
            </a:r>
            <a:r>
              <a:rPr lang="es-CO" sz="2800" dirty="0"/>
              <a:t>de la Universidad de Bogotá Jorge Tadeo Lozano, de acuerdo con las metas de cualificación que la Universidad ha definido para sus profesores en el marco de los lineamientos establecidos en su Misión y Visión, así como en el PEI, el Modelo Pedagógico y el Plan de Desarrollo 2009-2014.</a:t>
            </a:r>
          </a:p>
        </p:txBody>
      </p:sp>
    </p:spTree>
    <p:extLst>
      <p:ext uri="{BB962C8B-B14F-4D97-AF65-F5344CB8AC3E}">
        <p14:creationId xmlns:p14="http://schemas.microsoft.com/office/powerpoint/2010/main" val="10903740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02231" y="332664"/>
            <a:ext cx="7958614" cy="1010543"/>
          </a:xfrm>
        </p:spPr>
        <p:txBody>
          <a:bodyPr>
            <a:normAutofit fontScale="90000"/>
          </a:bodyPr>
          <a:lstStyle/>
          <a:p>
            <a:r>
              <a:rPr lang="es-CO" dirty="0" smtClean="0">
                <a:solidFill>
                  <a:schemeClr val="tx2">
                    <a:lumMod val="50000"/>
                  </a:schemeClr>
                </a:solidFill>
              </a:rPr>
              <a:t>Programa de formación en cultura institucional Tadeísta</a:t>
            </a:r>
            <a:endParaRPr lang="es-CO" dirty="0">
              <a:solidFill>
                <a:schemeClr val="tx2">
                  <a:lumMod val="50000"/>
                </a:schemeClr>
              </a:solidFill>
            </a:endParaRPr>
          </a:p>
        </p:txBody>
      </p:sp>
      <p:sp>
        <p:nvSpPr>
          <p:cNvPr id="3" name="2 Subtítulo"/>
          <p:cNvSpPr>
            <a:spLocks noGrp="1"/>
          </p:cNvSpPr>
          <p:nvPr>
            <p:ph type="subTitle" idx="1"/>
          </p:nvPr>
        </p:nvSpPr>
        <p:spPr>
          <a:xfrm>
            <a:off x="793105" y="2527615"/>
            <a:ext cx="7867739" cy="2701587"/>
          </a:xfrm>
        </p:spPr>
        <p:txBody>
          <a:bodyPr>
            <a:noAutofit/>
          </a:bodyPr>
          <a:lstStyle/>
          <a:p>
            <a:r>
              <a:rPr lang="es-CO" sz="2800" b="1" dirty="0" smtClean="0">
                <a:solidFill>
                  <a:schemeClr val="tx2">
                    <a:lumMod val="50000"/>
                  </a:schemeClr>
                </a:solidFill>
              </a:rPr>
              <a:t>Formación en cultura institucional </a:t>
            </a:r>
            <a:r>
              <a:rPr lang="es-CO" sz="2800" b="1" dirty="0" err="1" smtClean="0">
                <a:solidFill>
                  <a:schemeClr val="tx2">
                    <a:lumMod val="50000"/>
                  </a:schemeClr>
                </a:solidFill>
              </a:rPr>
              <a:t>tadeísta</a:t>
            </a:r>
            <a:endParaRPr lang="es-CO" sz="2800" b="1" dirty="0" smtClean="0">
              <a:solidFill>
                <a:schemeClr val="tx2">
                  <a:lumMod val="50000"/>
                </a:schemeClr>
              </a:solidFill>
            </a:endParaRPr>
          </a:p>
          <a:p>
            <a:r>
              <a:rPr lang="es-CO" sz="2800" b="1" dirty="0" smtClean="0">
                <a:solidFill>
                  <a:schemeClr val="tx2">
                    <a:lumMod val="50000"/>
                  </a:schemeClr>
                </a:solidFill>
              </a:rPr>
              <a:t>“</a:t>
            </a:r>
            <a:r>
              <a:rPr lang="es-ES" sz="2800" b="1" dirty="0">
                <a:solidFill>
                  <a:schemeClr val="tx2">
                    <a:lumMod val="50000"/>
                  </a:schemeClr>
                </a:solidFill>
              </a:rPr>
              <a:t>Promover y fortalecer en los profesores el crecimiento en sus ámbitos  personal, social, psicológico, físico, ético y ciudadano</a:t>
            </a:r>
            <a:r>
              <a:rPr lang="es-ES" sz="2800" b="1" dirty="0" smtClean="0">
                <a:solidFill>
                  <a:schemeClr val="tx2">
                    <a:lumMod val="50000"/>
                  </a:schemeClr>
                </a:solidFill>
              </a:rPr>
              <a:t>.”</a:t>
            </a:r>
            <a:endParaRPr lang="es-CO" sz="2800" b="1" dirty="0">
              <a:solidFill>
                <a:schemeClr val="tx2">
                  <a:lumMod val="50000"/>
                </a:schemeClr>
              </a:solidFill>
            </a:endParaRPr>
          </a:p>
        </p:txBody>
      </p:sp>
      <p:sp>
        <p:nvSpPr>
          <p:cNvPr id="4" name="1 Título"/>
          <p:cNvSpPr txBox="1">
            <a:spLocks/>
          </p:cNvSpPr>
          <p:nvPr/>
        </p:nvSpPr>
        <p:spPr>
          <a:xfrm>
            <a:off x="3529409" y="5877282"/>
            <a:ext cx="6041551" cy="101054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Formación en Cultura Institucional Tadeísta</a:t>
            </a:r>
            <a:endParaRPr lang="es-CO" sz="2000" dirty="0">
              <a:solidFill>
                <a:srgbClr val="FFFFFF"/>
              </a:solidFill>
            </a:endParaRPr>
          </a:p>
        </p:txBody>
      </p:sp>
    </p:spTree>
    <p:extLst>
      <p:ext uri="{BB962C8B-B14F-4D97-AF65-F5344CB8AC3E}">
        <p14:creationId xmlns:p14="http://schemas.microsoft.com/office/powerpoint/2010/main" val="2844715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468154" y="116632"/>
            <a:ext cx="8426768" cy="796950"/>
          </a:xfrm>
        </p:spPr>
        <p:txBody>
          <a:bodyPr>
            <a:normAutofit/>
          </a:bodyPr>
          <a:lstStyle/>
          <a:p>
            <a:r>
              <a:rPr lang="es-CO" sz="2800" dirty="0" smtClean="0"/>
              <a:t>METAS E INDICADORES</a:t>
            </a:r>
            <a:endParaRPr lang="es-CO" sz="2800" dirty="0"/>
          </a:p>
        </p:txBody>
      </p:sp>
      <p:graphicFrame>
        <p:nvGraphicFramePr>
          <p:cNvPr id="70658" name="Object 2"/>
          <p:cNvGraphicFramePr>
            <a:graphicFrameLocks noChangeAspect="1"/>
          </p:cNvGraphicFramePr>
          <p:nvPr>
            <p:extLst>
              <p:ext uri="{D42A27DB-BD31-4B8C-83A1-F6EECF244321}">
                <p14:modId xmlns:p14="http://schemas.microsoft.com/office/powerpoint/2010/main" val="1110759349"/>
              </p:ext>
            </p:extLst>
          </p:nvPr>
        </p:nvGraphicFramePr>
        <p:xfrm>
          <a:off x="289053" y="913590"/>
          <a:ext cx="8784976" cy="4916487"/>
        </p:xfrm>
        <a:graphic>
          <a:graphicData uri="http://schemas.openxmlformats.org/presentationml/2006/ole">
            <mc:AlternateContent xmlns:mc="http://schemas.openxmlformats.org/markup-compatibility/2006">
              <mc:Choice xmlns:v="urn:schemas-microsoft-com:vml" Requires="v">
                <p:oleObj spid="_x0000_s1106" name="Documento" r:id="rId3" imgW="6896100" imgH="4305300" progId="Word.Document.12">
                  <p:embed/>
                </p:oleObj>
              </mc:Choice>
              <mc:Fallback>
                <p:oleObj name="Documento" r:id="rId3" imgW="6896100" imgH="4305300" progId="Word.Document.12">
                  <p:embed/>
                  <p:pic>
                    <p:nvPicPr>
                      <p:cNvPr id="0" name=""/>
                      <p:cNvPicPr>
                        <a:picLocks noChangeAspect="1" noChangeArrowheads="1"/>
                      </p:cNvPicPr>
                      <p:nvPr/>
                    </p:nvPicPr>
                    <p:blipFill>
                      <a:blip r:embed="rId4"/>
                      <a:srcRect/>
                      <a:stretch>
                        <a:fillRect/>
                      </a:stretch>
                    </p:blipFill>
                    <p:spPr bwMode="auto">
                      <a:xfrm>
                        <a:off x="289053" y="913590"/>
                        <a:ext cx="8784976" cy="4916487"/>
                      </a:xfrm>
                      <a:prstGeom prst="rect">
                        <a:avLst/>
                      </a:prstGeom>
                      <a:noFill/>
                      <a:ln>
                        <a:noFill/>
                      </a:ln>
                      <a:effectLst/>
                      <a:extLst/>
                    </p:spPr>
                  </p:pic>
                </p:oleObj>
              </mc:Fallback>
            </mc:AlternateContent>
          </a:graphicData>
        </a:graphic>
      </p:graphicFrame>
      <p:sp>
        <p:nvSpPr>
          <p:cNvPr id="5" name="1 Título"/>
          <p:cNvSpPr txBox="1">
            <a:spLocks/>
          </p:cNvSpPr>
          <p:nvPr/>
        </p:nvSpPr>
        <p:spPr>
          <a:xfrm>
            <a:off x="3529409" y="5877282"/>
            <a:ext cx="6041551" cy="101054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Formación en Cultura Institucional Tadeísta</a:t>
            </a:r>
            <a:endParaRPr lang="es-CO" sz="2000" dirty="0">
              <a:solidFill>
                <a:srgbClr val="FFFFFF"/>
              </a:solidFill>
            </a:endParaRPr>
          </a:p>
        </p:txBody>
      </p:sp>
    </p:spTree>
    <p:extLst>
      <p:ext uri="{BB962C8B-B14F-4D97-AF65-F5344CB8AC3E}">
        <p14:creationId xmlns:p14="http://schemas.microsoft.com/office/powerpoint/2010/main" val="1309467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_1120966.JPG"/>
          <p:cNvPicPr>
            <a:picLocks noChangeAspect="1"/>
          </p:cNvPicPr>
          <p:nvPr/>
        </p:nvPicPr>
        <p:blipFill rotWithShape="1">
          <a:blip r:embed="rId2">
            <a:extLst>
              <a:ext uri="{28A0092B-C50C-407E-A947-70E740481C1C}">
                <a14:useLocalDpi xmlns:a14="http://schemas.microsoft.com/office/drawing/2010/main" val="0"/>
              </a:ext>
            </a:extLst>
          </a:blip>
          <a:srcRect t="49158" b="28395"/>
          <a:stretch/>
        </p:blipFill>
        <p:spPr>
          <a:xfrm>
            <a:off x="0" y="-99392"/>
            <a:ext cx="9363075" cy="1522364"/>
          </a:xfrm>
          <a:prstGeom prst="rect">
            <a:avLst/>
          </a:prstGeom>
          <a:effectLst>
            <a:reflection blurRad="6350" stA="50000" endA="300" endPos="55000" dir="5400000" sy="-100000" algn="bl" rotWithShape="0"/>
          </a:effectLst>
        </p:spPr>
      </p:pic>
      <p:sp>
        <p:nvSpPr>
          <p:cNvPr id="5" name="Título 4"/>
          <p:cNvSpPr>
            <a:spLocks noGrp="1"/>
          </p:cNvSpPr>
          <p:nvPr>
            <p:ph type="title"/>
          </p:nvPr>
        </p:nvSpPr>
        <p:spPr>
          <a:xfrm>
            <a:off x="577081" y="1556792"/>
            <a:ext cx="8136904" cy="533199"/>
          </a:xfrm>
        </p:spPr>
        <p:txBody>
          <a:bodyPr>
            <a:noAutofit/>
          </a:bodyPr>
          <a:lstStyle/>
          <a:p>
            <a:r>
              <a:rPr lang="es-ES_tradnl" sz="2400" dirty="0" smtClean="0">
                <a:solidFill>
                  <a:srgbClr val="17375E"/>
                </a:solidFill>
              </a:rPr>
              <a:t>Acciones Ejecutadas</a:t>
            </a:r>
            <a:endParaRPr lang="es-ES" sz="2400" dirty="0">
              <a:solidFill>
                <a:srgbClr val="17375E"/>
              </a:solidFill>
            </a:endParaRPr>
          </a:p>
        </p:txBody>
      </p:sp>
      <p:sp>
        <p:nvSpPr>
          <p:cNvPr id="10" name="9 Marcador de contenido"/>
          <p:cNvSpPr>
            <a:spLocks noGrp="1"/>
          </p:cNvSpPr>
          <p:nvPr>
            <p:ph idx="1"/>
          </p:nvPr>
        </p:nvSpPr>
        <p:spPr>
          <a:xfrm>
            <a:off x="468154" y="2636912"/>
            <a:ext cx="8426768" cy="3168355"/>
          </a:xfrm>
        </p:spPr>
        <p:txBody>
          <a:bodyPr/>
          <a:lstStyle/>
          <a:p>
            <a:r>
              <a:rPr lang="es-CO" b="1" dirty="0" smtClean="0">
                <a:solidFill>
                  <a:srgbClr val="10253F"/>
                </a:solidFill>
              </a:rPr>
              <a:t>Taller de ética </a:t>
            </a:r>
            <a:r>
              <a:rPr lang="es-CO" b="1" dirty="0" err="1" smtClean="0">
                <a:solidFill>
                  <a:srgbClr val="10253F"/>
                </a:solidFill>
              </a:rPr>
              <a:t>tadeísta</a:t>
            </a:r>
            <a:endParaRPr lang="es-CO" b="1" dirty="0" smtClean="0">
              <a:solidFill>
                <a:srgbClr val="10253F"/>
              </a:solidFill>
            </a:endParaRPr>
          </a:p>
          <a:p>
            <a:pPr lvl="1"/>
            <a:r>
              <a:rPr lang="es-CO" dirty="0" smtClean="0"/>
              <a:t>Fecha: 26 de septiembre de 2013</a:t>
            </a:r>
          </a:p>
          <a:p>
            <a:pPr lvl="1"/>
            <a:r>
              <a:rPr lang="es-CO" dirty="0" smtClean="0"/>
              <a:t>Dirigido a: </a:t>
            </a:r>
            <a:r>
              <a:rPr lang="es-CO" dirty="0" smtClean="0"/>
              <a:t>Funcionarios</a:t>
            </a:r>
            <a:r>
              <a:rPr lang="es-CO" dirty="0"/>
              <a:t> </a:t>
            </a:r>
            <a:r>
              <a:rPr lang="es-CO" dirty="0" smtClean="0"/>
              <a:t>y profesores</a:t>
            </a:r>
            <a:endParaRPr lang="es-CO" dirty="0" smtClean="0"/>
          </a:p>
          <a:p>
            <a:pPr lvl="1"/>
            <a:r>
              <a:rPr lang="es-CO" dirty="0" smtClean="0"/>
              <a:t>Coordinadores: </a:t>
            </a:r>
            <a:r>
              <a:rPr lang="es-CO" dirty="0" err="1" smtClean="0"/>
              <a:t>Vicerrectoría</a:t>
            </a:r>
            <a:r>
              <a:rPr lang="es-CO" dirty="0" smtClean="0"/>
              <a:t> Académica y Dirección de Gestión Humana</a:t>
            </a:r>
            <a:endParaRPr lang="es-CO" dirty="0"/>
          </a:p>
        </p:txBody>
      </p:sp>
      <p:sp>
        <p:nvSpPr>
          <p:cNvPr id="11" name="1 Título"/>
          <p:cNvSpPr txBox="1">
            <a:spLocks/>
          </p:cNvSpPr>
          <p:nvPr/>
        </p:nvSpPr>
        <p:spPr>
          <a:xfrm>
            <a:off x="3529409" y="5877272"/>
            <a:ext cx="6041551" cy="101054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Formación en Cultura Institucional Tadeísta</a:t>
            </a:r>
            <a:endParaRPr lang="es-CO" sz="2000" dirty="0">
              <a:solidFill>
                <a:srgbClr val="FFFFFF"/>
              </a:solidFill>
            </a:endParaRPr>
          </a:p>
        </p:txBody>
      </p:sp>
    </p:spTree>
    <p:extLst>
      <p:ext uri="{BB962C8B-B14F-4D97-AF65-F5344CB8AC3E}">
        <p14:creationId xmlns:p14="http://schemas.microsoft.com/office/powerpoint/2010/main" val="374491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6097863063_2b108ebbca_b.jpg"/>
          <p:cNvPicPr>
            <a:picLocks noChangeAspect="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tretch>
            <a:fillRect/>
          </a:stretch>
        </p:blipFill>
        <p:spPr>
          <a:xfrm>
            <a:off x="0" y="-205523"/>
            <a:ext cx="9363075" cy="6226811"/>
          </a:xfrm>
          <a:prstGeom prst="rect">
            <a:avLst/>
          </a:prstGeom>
        </p:spPr>
      </p:pic>
      <p:sp>
        <p:nvSpPr>
          <p:cNvPr id="5" name="CuadroTexto 4"/>
          <p:cNvSpPr txBox="1"/>
          <p:nvPr/>
        </p:nvSpPr>
        <p:spPr>
          <a:xfrm>
            <a:off x="5073455" y="5733256"/>
            <a:ext cx="4432618" cy="215444"/>
          </a:xfrm>
          <a:prstGeom prst="rect">
            <a:avLst/>
          </a:prstGeom>
          <a:noFill/>
        </p:spPr>
        <p:txBody>
          <a:bodyPr wrap="square" rtlCol="0">
            <a:spAutoFit/>
          </a:bodyPr>
          <a:lstStyle/>
          <a:p>
            <a:r>
              <a:rPr lang="es-ES" sz="800" dirty="0" smtClean="0">
                <a:solidFill>
                  <a:srgbClr val="FFFFFF"/>
                </a:solidFill>
              </a:rPr>
              <a:t> Presentación Resultados de Investigación</a:t>
            </a:r>
            <a:r>
              <a:rPr lang="es-ES" sz="800" dirty="0">
                <a:solidFill>
                  <a:srgbClr val="FFFFFF"/>
                </a:solidFill>
              </a:rPr>
              <a:t> </a:t>
            </a:r>
            <a:r>
              <a:rPr lang="es-ES" sz="800" dirty="0" smtClean="0">
                <a:solidFill>
                  <a:srgbClr val="FFFFFF"/>
                </a:solidFill>
              </a:rPr>
              <a:t>Hemiciclo 2012 .  Foto Oficina de Comunicaciones UJTL</a:t>
            </a:r>
            <a:endParaRPr lang="es-ES" sz="800" dirty="0">
              <a:solidFill>
                <a:srgbClr val="FFFFFF"/>
              </a:solidFill>
            </a:endParaRPr>
          </a:p>
        </p:txBody>
      </p:sp>
      <p:sp>
        <p:nvSpPr>
          <p:cNvPr id="8" name="1 Título"/>
          <p:cNvSpPr>
            <a:spLocks noGrp="1"/>
          </p:cNvSpPr>
          <p:nvPr>
            <p:ph type="ctrTitle"/>
          </p:nvPr>
        </p:nvSpPr>
        <p:spPr>
          <a:xfrm>
            <a:off x="702231" y="548688"/>
            <a:ext cx="7958614" cy="1010543"/>
          </a:xfrm>
        </p:spPr>
        <p:txBody>
          <a:bodyPr>
            <a:normAutofit fontScale="90000"/>
          </a:bodyPr>
          <a:lstStyle/>
          <a:p>
            <a:r>
              <a:rPr lang="es-CO" dirty="0">
                <a:solidFill>
                  <a:srgbClr val="FFFFFF"/>
                </a:solidFill>
              </a:rPr>
              <a:t>Formación en procesos creativos de investigación y emprendimiento</a:t>
            </a:r>
          </a:p>
        </p:txBody>
      </p:sp>
      <p:sp>
        <p:nvSpPr>
          <p:cNvPr id="9" name="2 Subtítulo"/>
          <p:cNvSpPr>
            <a:spLocks noGrp="1"/>
          </p:cNvSpPr>
          <p:nvPr>
            <p:ph type="subTitle" idx="1"/>
          </p:nvPr>
        </p:nvSpPr>
        <p:spPr>
          <a:xfrm>
            <a:off x="702231" y="1735531"/>
            <a:ext cx="7867738" cy="2341549"/>
          </a:xfrm>
        </p:spPr>
        <p:txBody>
          <a:bodyPr>
            <a:noAutofit/>
          </a:bodyPr>
          <a:lstStyle/>
          <a:p>
            <a:endParaRPr lang="es-CO" sz="2800" b="1" dirty="0" smtClean="0">
              <a:solidFill>
                <a:srgbClr val="FFFFFF"/>
              </a:solidFill>
            </a:endParaRPr>
          </a:p>
          <a:p>
            <a:r>
              <a:rPr lang="es-CO" sz="2800" b="1" dirty="0" smtClean="0">
                <a:solidFill>
                  <a:srgbClr val="FFFFFF"/>
                </a:solidFill>
              </a:rPr>
              <a:t>“</a:t>
            </a:r>
            <a:r>
              <a:rPr lang="es-ES" sz="2800" b="1" dirty="0" smtClean="0">
                <a:solidFill>
                  <a:srgbClr val="FFFFFF"/>
                </a:solidFill>
              </a:rPr>
              <a:t>Fomentar en los </a:t>
            </a:r>
            <a:r>
              <a:rPr lang="es-ES" sz="2800" b="1" dirty="0">
                <a:solidFill>
                  <a:srgbClr val="FFFFFF"/>
                </a:solidFill>
              </a:rPr>
              <a:t>profesores </a:t>
            </a:r>
            <a:r>
              <a:rPr lang="es-ES" sz="2800" b="1" dirty="0" smtClean="0">
                <a:solidFill>
                  <a:srgbClr val="FFFFFF"/>
                </a:solidFill>
              </a:rPr>
              <a:t>la cultura de </a:t>
            </a:r>
            <a:r>
              <a:rPr lang="es-ES" sz="2800" b="1" dirty="0">
                <a:solidFill>
                  <a:srgbClr val="FFFFFF"/>
                </a:solidFill>
              </a:rPr>
              <a:t>los procesos creativos, de investigación de emprendimiento e innovación educativa</a:t>
            </a:r>
            <a:r>
              <a:rPr lang="es-ES" sz="2800" b="1" dirty="0" smtClean="0">
                <a:solidFill>
                  <a:srgbClr val="FFFFFF"/>
                </a:solidFill>
              </a:rPr>
              <a:t>, como parte  integral de su desarrollo, garantizando </a:t>
            </a:r>
            <a:r>
              <a:rPr lang="es-ES" sz="2800" b="1" dirty="0">
                <a:solidFill>
                  <a:srgbClr val="FFFFFF"/>
                </a:solidFill>
              </a:rPr>
              <a:t>la actualización y </a:t>
            </a:r>
            <a:r>
              <a:rPr lang="es-ES" sz="2800" b="1" dirty="0" smtClean="0">
                <a:solidFill>
                  <a:srgbClr val="FFFFFF"/>
                </a:solidFill>
              </a:rPr>
              <a:t>pertinencia”</a:t>
            </a:r>
            <a:endParaRPr lang="es-CO" sz="2800" b="1" dirty="0">
              <a:solidFill>
                <a:srgbClr val="FFFFFF"/>
              </a:solidFill>
            </a:endParaRPr>
          </a:p>
        </p:txBody>
      </p:sp>
      <p:sp>
        <p:nvSpPr>
          <p:cNvPr id="10" name="1 Título"/>
          <p:cNvSpPr txBox="1">
            <a:spLocks/>
          </p:cNvSpPr>
          <p:nvPr/>
        </p:nvSpPr>
        <p:spPr>
          <a:xfrm>
            <a:off x="3529409" y="5877282"/>
            <a:ext cx="6041551" cy="101054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Formación en procesos creativos de investigación y emprendimiento</a:t>
            </a:r>
            <a:endParaRPr lang="es-CO" sz="2000" dirty="0">
              <a:solidFill>
                <a:srgbClr val="FFFFFF"/>
              </a:solidFill>
            </a:endParaRPr>
          </a:p>
        </p:txBody>
      </p:sp>
    </p:spTree>
    <p:extLst>
      <p:ext uri="{BB962C8B-B14F-4D97-AF65-F5344CB8AC3E}">
        <p14:creationId xmlns:p14="http://schemas.microsoft.com/office/powerpoint/2010/main" val="34388984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154" y="260648"/>
            <a:ext cx="8426768" cy="796950"/>
          </a:xfrm>
        </p:spPr>
        <p:txBody>
          <a:bodyPr>
            <a:normAutofit/>
          </a:bodyPr>
          <a:lstStyle/>
          <a:p>
            <a:r>
              <a:rPr lang="es-CO" sz="2800" dirty="0" smtClean="0"/>
              <a:t>Metas</a:t>
            </a:r>
            <a:endParaRPr lang="es-CO" sz="28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909689127"/>
              </p:ext>
            </p:extLst>
          </p:nvPr>
        </p:nvGraphicFramePr>
        <p:xfrm>
          <a:off x="468154" y="1196752"/>
          <a:ext cx="8426767" cy="4389120"/>
        </p:xfrm>
        <a:graphic>
          <a:graphicData uri="http://schemas.openxmlformats.org/drawingml/2006/table">
            <a:tbl>
              <a:tblPr firstRow="1" bandRow="1" bandCol="1">
                <a:tableStyleId>{69012ECD-51FC-41F1-AA8D-1B2483CD663E}</a:tableStyleId>
              </a:tblPr>
              <a:tblGrid>
                <a:gridCol w="4069367"/>
                <a:gridCol w="1089350"/>
                <a:gridCol w="1089350"/>
                <a:gridCol w="1089350"/>
                <a:gridCol w="1089350"/>
              </a:tblGrid>
              <a:tr h="731520">
                <a:tc>
                  <a:txBody>
                    <a:bodyPr/>
                    <a:lstStyle/>
                    <a:p>
                      <a:pPr>
                        <a:spcAft>
                          <a:spcPts val="0"/>
                        </a:spcAft>
                      </a:pPr>
                      <a:r>
                        <a:rPr lang="es-CO" sz="1600" dirty="0"/>
                        <a:t>Indicador</a:t>
                      </a:r>
                      <a:endParaRPr lang="es-CO" sz="1600" dirty="0">
                        <a:latin typeface="Arial"/>
                        <a:ea typeface="Cambria"/>
                        <a:cs typeface="Times New Roman"/>
                      </a:endParaRPr>
                    </a:p>
                  </a:txBody>
                  <a:tcPr marL="36939" marR="36939" marT="0" marB="0" anchor="ctr"/>
                </a:tc>
                <a:tc>
                  <a:txBody>
                    <a:bodyPr/>
                    <a:lstStyle/>
                    <a:p>
                      <a:pPr algn="ctr">
                        <a:spcAft>
                          <a:spcPts val="0"/>
                        </a:spcAft>
                      </a:pPr>
                      <a:r>
                        <a:rPr lang="es-CO" sz="1600" dirty="0"/>
                        <a:t>Línea base</a:t>
                      </a:r>
                      <a:endParaRPr lang="es-CO" sz="1600" dirty="0">
                        <a:latin typeface="Arial"/>
                        <a:ea typeface="Cambria"/>
                        <a:cs typeface="Times New Roman"/>
                      </a:endParaRPr>
                    </a:p>
                  </a:txBody>
                  <a:tcPr marL="36939" marR="36939" marT="0" marB="0" anchor="ctr"/>
                </a:tc>
                <a:tc>
                  <a:txBody>
                    <a:bodyPr/>
                    <a:lstStyle/>
                    <a:p>
                      <a:pPr algn="ctr">
                        <a:spcAft>
                          <a:spcPts val="0"/>
                        </a:spcAft>
                      </a:pPr>
                      <a:r>
                        <a:rPr lang="es-CO" sz="1600"/>
                        <a:t>2014</a:t>
                      </a:r>
                      <a:endParaRPr lang="es-CO" sz="1600">
                        <a:latin typeface="Arial"/>
                        <a:ea typeface="Cambria"/>
                        <a:cs typeface="Times New Roman"/>
                      </a:endParaRPr>
                    </a:p>
                  </a:txBody>
                  <a:tcPr marL="36939" marR="36939" marT="0" marB="0" anchor="ctr"/>
                </a:tc>
                <a:tc>
                  <a:txBody>
                    <a:bodyPr/>
                    <a:lstStyle/>
                    <a:p>
                      <a:pPr algn="ctr">
                        <a:spcAft>
                          <a:spcPts val="0"/>
                        </a:spcAft>
                      </a:pPr>
                      <a:r>
                        <a:rPr lang="es-CO" sz="1600" dirty="0"/>
                        <a:t>2015</a:t>
                      </a:r>
                      <a:endParaRPr lang="es-CO" sz="1600" dirty="0">
                        <a:latin typeface="Arial"/>
                        <a:ea typeface="Cambria"/>
                        <a:cs typeface="Times New Roman"/>
                      </a:endParaRPr>
                    </a:p>
                  </a:txBody>
                  <a:tcPr marL="36939" marR="36939" marT="0" marB="0" anchor="ctr"/>
                </a:tc>
                <a:tc>
                  <a:txBody>
                    <a:bodyPr/>
                    <a:lstStyle/>
                    <a:p>
                      <a:pPr algn="ctr">
                        <a:spcAft>
                          <a:spcPts val="0"/>
                        </a:spcAft>
                      </a:pPr>
                      <a:r>
                        <a:rPr lang="es-CO" sz="1600"/>
                        <a:t>2016</a:t>
                      </a:r>
                      <a:endParaRPr lang="es-CO" sz="1600">
                        <a:latin typeface="Arial"/>
                        <a:ea typeface="Cambria"/>
                        <a:cs typeface="Times New Roman"/>
                      </a:endParaRPr>
                    </a:p>
                  </a:txBody>
                  <a:tcPr marL="36939" marR="36939" marT="0" marB="0" anchor="ctr"/>
                </a:tc>
              </a:tr>
              <a:tr h="731520">
                <a:tc>
                  <a:txBody>
                    <a:bodyPr/>
                    <a:lstStyle/>
                    <a:p>
                      <a:pPr>
                        <a:spcAft>
                          <a:spcPts val="0"/>
                        </a:spcAft>
                      </a:pPr>
                      <a:r>
                        <a:rPr lang="es-CO" sz="1600" dirty="0"/>
                        <a:t>Número de cursos sobre formulación de proyectos de investigación desde el nivel central</a:t>
                      </a:r>
                      <a:endParaRPr lang="es-CO" sz="1600" dirty="0">
                        <a:latin typeface="Arial"/>
                        <a:ea typeface="Cambria"/>
                        <a:cs typeface="Times New Roman"/>
                      </a:endParaRPr>
                    </a:p>
                  </a:txBody>
                  <a:tcPr marL="36939" marR="36939" marT="0" marB="0" anchor="ctr"/>
                </a:tc>
                <a:tc>
                  <a:txBody>
                    <a:bodyPr/>
                    <a:lstStyle/>
                    <a:p>
                      <a:pPr algn="ctr">
                        <a:spcAft>
                          <a:spcPts val="0"/>
                        </a:spcAft>
                      </a:pPr>
                      <a:r>
                        <a:rPr lang="es-CO" sz="1600" dirty="0" smtClean="0"/>
                        <a:t>2</a:t>
                      </a:r>
                      <a:endParaRPr lang="es-CO" sz="1600" dirty="0">
                        <a:latin typeface="Arial"/>
                        <a:ea typeface="Cambria"/>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r>
              <a:tr h="731520">
                <a:tc>
                  <a:txBody>
                    <a:bodyPr/>
                    <a:lstStyle/>
                    <a:p>
                      <a:pPr>
                        <a:spcAft>
                          <a:spcPts val="0"/>
                        </a:spcAft>
                      </a:pPr>
                      <a:r>
                        <a:rPr lang="es-CO" sz="1600" dirty="0"/>
                        <a:t>Número de cursos sobre formulación de proyectos de investigación por Facultad</a:t>
                      </a:r>
                      <a:endParaRPr lang="es-CO" sz="1600" dirty="0">
                        <a:latin typeface="Arial"/>
                        <a:ea typeface="Cambria"/>
                        <a:cs typeface="Times New Roman"/>
                      </a:endParaRPr>
                    </a:p>
                  </a:txBody>
                  <a:tcPr marL="36939" marR="36939" marT="0" marB="0" anchor="ctr"/>
                </a:tc>
                <a:tc>
                  <a:txBody>
                    <a:bodyPr/>
                    <a:lstStyle/>
                    <a:p>
                      <a:pPr algn="ctr">
                        <a:spcAft>
                          <a:spcPts val="0"/>
                        </a:spcAft>
                      </a:pPr>
                      <a:r>
                        <a:rPr lang="es-CO" sz="1600" dirty="0" smtClean="0"/>
                        <a:t>2</a:t>
                      </a:r>
                      <a:endParaRPr lang="es-CO" sz="1600" dirty="0">
                        <a:latin typeface="Arial"/>
                        <a:ea typeface="Cambria"/>
                        <a:cs typeface="Times New Roman"/>
                      </a:endParaRPr>
                    </a:p>
                  </a:txBody>
                  <a:tcPr marL="36939" marR="36939" marT="0" marB="0" anchor="ctr"/>
                </a:tc>
                <a:tc>
                  <a:txBody>
                    <a:bodyPr/>
                    <a:lstStyle/>
                    <a:p>
                      <a:pPr algn="ctr"/>
                      <a:r>
                        <a:rPr lang="es-CO" sz="1600" dirty="0" smtClean="0"/>
                        <a:t>3</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3</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3</a:t>
                      </a:r>
                      <a:endParaRPr lang="es-CO" sz="1600" dirty="0">
                        <a:latin typeface="Calibri"/>
                        <a:ea typeface="Times New Roman"/>
                        <a:cs typeface="Times New Roman"/>
                      </a:endParaRPr>
                    </a:p>
                  </a:txBody>
                  <a:tcPr marL="36939" marR="36939" marT="0" marB="0" anchor="ctr"/>
                </a:tc>
              </a:tr>
              <a:tr h="731520">
                <a:tc>
                  <a:txBody>
                    <a:bodyPr/>
                    <a:lstStyle/>
                    <a:p>
                      <a:pPr>
                        <a:spcAft>
                          <a:spcPts val="0"/>
                        </a:spcAft>
                      </a:pPr>
                      <a:r>
                        <a:rPr lang="es-CO" sz="1600"/>
                        <a:t>Número de cursos sobre metodologías de investigación desde el nivel central</a:t>
                      </a:r>
                      <a:endParaRPr lang="es-CO" sz="1600">
                        <a:latin typeface="Arial"/>
                        <a:ea typeface="Cambria"/>
                        <a:cs typeface="Times New Roman"/>
                      </a:endParaRPr>
                    </a:p>
                  </a:txBody>
                  <a:tcPr marL="36939" marR="36939" marT="0" marB="0" anchor="ctr"/>
                </a:tc>
                <a:tc>
                  <a:txBody>
                    <a:bodyPr/>
                    <a:lstStyle/>
                    <a:p>
                      <a:pPr algn="ctr">
                        <a:spcAft>
                          <a:spcPts val="0"/>
                        </a:spcAft>
                      </a:pPr>
                      <a:r>
                        <a:rPr lang="es-CO" sz="1600" dirty="0" smtClean="0"/>
                        <a:t>2</a:t>
                      </a:r>
                      <a:endParaRPr lang="es-CO" sz="1600" dirty="0">
                        <a:latin typeface="Arial"/>
                        <a:ea typeface="Cambria"/>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r>
              <a:tr h="731520">
                <a:tc>
                  <a:txBody>
                    <a:bodyPr/>
                    <a:lstStyle/>
                    <a:p>
                      <a:pPr>
                        <a:spcAft>
                          <a:spcPts val="0"/>
                        </a:spcAft>
                      </a:pPr>
                      <a:r>
                        <a:rPr lang="es-CO" sz="1600"/>
                        <a:t>Número de cursos sobre metodologías de investigación por Facultad</a:t>
                      </a:r>
                      <a:endParaRPr lang="es-CO" sz="1600">
                        <a:latin typeface="Arial"/>
                        <a:ea typeface="Cambria"/>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3</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3</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3</a:t>
                      </a:r>
                      <a:endParaRPr lang="es-CO" sz="1600" dirty="0">
                        <a:latin typeface="Calibri"/>
                        <a:ea typeface="Times New Roman"/>
                        <a:cs typeface="Times New Roman"/>
                      </a:endParaRPr>
                    </a:p>
                  </a:txBody>
                  <a:tcPr marL="36939" marR="36939" marT="0" marB="0" anchor="ctr"/>
                </a:tc>
              </a:tr>
              <a:tr h="731520">
                <a:tc>
                  <a:txBody>
                    <a:bodyPr/>
                    <a:lstStyle/>
                    <a:p>
                      <a:pPr>
                        <a:spcAft>
                          <a:spcPts val="0"/>
                        </a:spcAft>
                      </a:pPr>
                      <a:r>
                        <a:rPr lang="es-CO" sz="1600"/>
                        <a:t>Número de talleres de socialización de la investigación</a:t>
                      </a:r>
                      <a:endParaRPr lang="es-CO" sz="1600">
                        <a:latin typeface="Arial"/>
                        <a:ea typeface="Cambria"/>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c>
                  <a:txBody>
                    <a:bodyPr/>
                    <a:lstStyle/>
                    <a:p>
                      <a:pPr algn="ctr"/>
                      <a:r>
                        <a:rPr lang="es-CO" sz="1600" dirty="0" smtClean="0"/>
                        <a:t>2</a:t>
                      </a:r>
                      <a:endParaRPr lang="es-CO" sz="1600" dirty="0">
                        <a:latin typeface="Calibri"/>
                        <a:ea typeface="Times New Roman"/>
                        <a:cs typeface="Times New Roman"/>
                      </a:endParaRPr>
                    </a:p>
                  </a:txBody>
                  <a:tcPr marL="36939" marR="36939" marT="0" marB="0" anchor="ctr"/>
                </a:tc>
              </a:tr>
            </a:tbl>
          </a:graphicData>
        </a:graphic>
      </p:graphicFrame>
      <p:sp>
        <p:nvSpPr>
          <p:cNvPr id="5" name="1 Título"/>
          <p:cNvSpPr txBox="1">
            <a:spLocks/>
          </p:cNvSpPr>
          <p:nvPr/>
        </p:nvSpPr>
        <p:spPr>
          <a:xfrm>
            <a:off x="3529409" y="5877282"/>
            <a:ext cx="6041551" cy="101054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Formación en procesos creativos de investigación y emprendimiento</a:t>
            </a:r>
            <a:endParaRPr lang="es-CO" sz="2000" dirty="0">
              <a:solidFill>
                <a:srgbClr val="FFFFFF"/>
              </a:solidFill>
            </a:endParaRPr>
          </a:p>
        </p:txBody>
      </p:sp>
    </p:spTree>
    <p:extLst>
      <p:ext uri="{BB962C8B-B14F-4D97-AF65-F5344CB8AC3E}">
        <p14:creationId xmlns:p14="http://schemas.microsoft.com/office/powerpoint/2010/main" val="394809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s-ES" sz="2800" dirty="0" smtClean="0"/>
              <a:t>Actividades programadas desde la Dirección de </a:t>
            </a:r>
            <a:r>
              <a:rPr lang="es-ES" sz="2800" dirty="0" smtClean="0"/>
              <a:t>Investigaciones en 2013</a:t>
            </a:r>
            <a:endParaRPr lang="es-ES" sz="2800" dirty="0"/>
          </a:p>
        </p:txBody>
      </p:sp>
      <p:sp>
        <p:nvSpPr>
          <p:cNvPr id="5" name="Marcador de contenido 4"/>
          <p:cNvSpPr>
            <a:spLocks noGrp="1"/>
          </p:cNvSpPr>
          <p:nvPr>
            <p:ph idx="1"/>
          </p:nvPr>
        </p:nvSpPr>
        <p:spPr>
          <a:xfrm>
            <a:off x="468154" y="1816225"/>
            <a:ext cx="8426768" cy="4205063"/>
          </a:xfrm>
        </p:spPr>
        <p:txBody>
          <a:bodyPr/>
          <a:lstStyle/>
          <a:p>
            <a:r>
              <a:rPr lang="es-ES" b="1" dirty="0" smtClean="0"/>
              <a:t>Taller Investigar y Publicar</a:t>
            </a:r>
          </a:p>
          <a:p>
            <a:pPr lvl="1"/>
            <a:r>
              <a:rPr lang="es-ES" dirty="0" smtClean="0"/>
              <a:t>Dirigido a 20 profesores</a:t>
            </a:r>
          </a:p>
          <a:p>
            <a:r>
              <a:rPr lang="es-ES" b="1" dirty="0" smtClean="0"/>
              <a:t>Talleres sobre Innovación y Emprendimiento</a:t>
            </a:r>
          </a:p>
          <a:p>
            <a:pPr lvl="1"/>
            <a:r>
              <a:rPr lang="es-ES" dirty="0" smtClean="0"/>
              <a:t>Coordinado por la Unidad de Emprendimiento</a:t>
            </a:r>
          </a:p>
          <a:p>
            <a:pPr lvl="1"/>
            <a:r>
              <a:rPr lang="es-ES" dirty="0" smtClean="0"/>
              <a:t>Dirigido a 20 profesores. Tres sesiones de 4 horas</a:t>
            </a:r>
            <a:r>
              <a:rPr lang="es-ES" dirty="0" smtClean="0"/>
              <a:t>.</a:t>
            </a:r>
          </a:p>
          <a:p>
            <a:pPr marL="177800" lvl="1" indent="0">
              <a:buNone/>
            </a:pPr>
            <a:r>
              <a:rPr lang="es-ES" b="1" dirty="0" smtClean="0"/>
              <a:t>Talleres de apoyo a grupos de Investigaci</a:t>
            </a:r>
            <a:r>
              <a:rPr lang="es-ES" b="1" dirty="0" smtClean="0"/>
              <a:t>ón.</a:t>
            </a:r>
          </a:p>
          <a:p>
            <a:pPr marL="177800" lvl="1" indent="0">
              <a:buNone/>
            </a:pPr>
            <a:r>
              <a:rPr lang="es-ES" dirty="0" smtClean="0"/>
              <a:t>Dirigido a todos los profesores interesados en la reclasificación de sus grupos en Colciencias</a:t>
            </a:r>
            <a:endParaRPr lang="es-ES" dirty="0"/>
          </a:p>
        </p:txBody>
      </p:sp>
      <p:sp>
        <p:nvSpPr>
          <p:cNvPr id="6" name="1 Título"/>
          <p:cNvSpPr txBox="1">
            <a:spLocks/>
          </p:cNvSpPr>
          <p:nvPr/>
        </p:nvSpPr>
        <p:spPr>
          <a:xfrm>
            <a:off x="3529409" y="5877276"/>
            <a:ext cx="6041551" cy="101054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Formación en procesos creativos de investigación y emprendimiento</a:t>
            </a:r>
            <a:endParaRPr lang="es-CO" sz="2000" dirty="0">
              <a:solidFill>
                <a:srgbClr val="FFFFFF"/>
              </a:solidFill>
            </a:endParaRPr>
          </a:p>
        </p:txBody>
      </p:sp>
    </p:spTree>
    <p:extLst>
      <p:ext uri="{BB962C8B-B14F-4D97-AF65-F5344CB8AC3E}">
        <p14:creationId xmlns:p14="http://schemas.microsoft.com/office/powerpoint/2010/main" val="933887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7896729302_b2724bf14c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116"/>
            <a:ext cx="9363075" cy="6391396"/>
          </a:xfrm>
          <a:prstGeom prst="rect">
            <a:avLst/>
          </a:prstGeom>
        </p:spPr>
      </p:pic>
      <p:sp>
        <p:nvSpPr>
          <p:cNvPr id="2" name="1 Título"/>
          <p:cNvSpPr>
            <a:spLocks noGrp="1"/>
          </p:cNvSpPr>
          <p:nvPr>
            <p:ph type="ctrTitle"/>
          </p:nvPr>
        </p:nvSpPr>
        <p:spPr>
          <a:xfrm>
            <a:off x="505073" y="2348880"/>
            <a:ext cx="8205864" cy="1098668"/>
          </a:xfrm>
        </p:spPr>
        <p:txBody>
          <a:bodyPr>
            <a:normAutofit fontScale="90000"/>
          </a:bodyPr>
          <a:lstStyle/>
          <a:p>
            <a:r>
              <a:rPr lang="es-CO" dirty="0" smtClean="0">
                <a:solidFill>
                  <a:srgbClr val="FFFFFF"/>
                </a:solidFill>
              </a:rPr>
              <a:t>Programa de fortalecimiento de la docencia</a:t>
            </a:r>
            <a:endParaRPr lang="es-CO" dirty="0">
              <a:solidFill>
                <a:srgbClr val="FFFFFF"/>
              </a:solidFill>
            </a:endParaRPr>
          </a:p>
        </p:txBody>
      </p:sp>
      <p:sp>
        <p:nvSpPr>
          <p:cNvPr id="3" name="2 Subtítulo"/>
          <p:cNvSpPr>
            <a:spLocks noGrp="1"/>
          </p:cNvSpPr>
          <p:nvPr>
            <p:ph type="subTitle" idx="1"/>
          </p:nvPr>
        </p:nvSpPr>
        <p:spPr>
          <a:xfrm>
            <a:off x="667956" y="3068960"/>
            <a:ext cx="7795732" cy="2448272"/>
          </a:xfrm>
        </p:spPr>
        <p:txBody>
          <a:bodyPr>
            <a:noAutofit/>
          </a:bodyPr>
          <a:lstStyle/>
          <a:p>
            <a:endParaRPr lang="es-CO" sz="2800" dirty="0" smtClean="0">
              <a:solidFill>
                <a:srgbClr val="FFFFFF"/>
              </a:solidFill>
            </a:endParaRPr>
          </a:p>
          <a:p>
            <a:r>
              <a:rPr lang="es-CO" sz="2800" dirty="0" smtClean="0">
                <a:solidFill>
                  <a:srgbClr val="FFFFFF"/>
                </a:solidFill>
              </a:rPr>
              <a:t>“</a:t>
            </a:r>
            <a:r>
              <a:rPr lang="es-ES" sz="2800" dirty="0">
                <a:solidFill>
                  <a:srgbClr val="FFFFFF"/>
                </a:solidFill>
              </a:rPr>
              <a:t>Fomentar en los profesores la apropiación de diferentes estrategias educativas y didácticas que puedan resultar útiles para incrementar la calidad de los procesos de </a:t>
            </a:r>
            <a:r>
              <a:rPr lang="es-ES" sz="2800" dirty="0" smtClean="0">
                <a:solidFill>
                  <a:srgbClr val="FFFFFF"/>
                </a:solidFill>
              </a:rPr>
              <a:t>enseñanza-aprendizaje”</a:t>
            </a:r>
            <a:endParaRPr lang="es-CO" sz="2800" dirty="0">
              <a:solidFill>
                <a:srgbClr val="FFFFFF"/>
              </a:solidFill>
            </a:endParaRPr>
          </a:p>
        </p:txBody>
      </p:sp>
      <p:sp>
        <p:nvSpPr>
          <p:cNvPr id="5" name="1 Título"/>
          <p:cNvSpPr txBox="1">
            <a:spLocks/>
          </p:cNvSpPr>
          <p:nvPr/>
        </p:nvSpPr>
        <p:spPr>
          <a:xfrm>
            <a:off x="3529409" y="5877282"/>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a:t>
            </a:r>
            <a:r>
              <a:rPr lang="es-CO" sz="2000" dirty="0" smtClean="0">
                <a:solidFill>
                  <a:srgbClr val="FFFFFF"/>
                </a:solidFill>
              </a:rPr>
              <a:t>fortalecimiento de la docencia</a:t>
            </a:r>
            <a:endParaRPr lang="es-CO" sz="2000" dirty="0">
              <a:solidFill>
                <a:srgbClr val="FFFFFF"/>
              </a:solidFill>
            </a:endParaRPr>
          </a:p>
        </p:txBody>
      </p:sp>
    </p:spTree>
    <p:extLst>
      <p:ext uri="{BB962C8B-B14F-4D97-AF65-F5344CB8AC3E}">
        <p14:creationId xmlns:p14="http://schemas.microsoft.com/office/powerpoint/2010/main" val="50176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sz="2800" dirty="0" smtClean="0"/>
              <a:t>Metas e indicadores</a:t>
            </a:r>
            <a:endParaRPr lang="es-CO" sz="2800" dirty="0"/>
          </a:p>
        </p:txBody>
      </p:sp>
      <p:graphicFrame>
        <p:nvGraphicFramePr>
          <p:cNvPr id="6" name="5 Marcador de contenido"/>
          <p:cNvGraphicFramePr>
            <a:graphicFrameLocks noGrp="1"/>
          </p:cNvGraphicFramePr>
          <p:nvPr>
            <p:ph idx="1"/>
          </p:nvPr>
        </p:nvGraphicFramePr>
        <p:xfrm>
          <a:off x="468175" y="1700807"/>
          <a:ext cx="8426769" cy="3816424"/>
        </p:xfrm>
        <a:graphic>
          <a:graphicData uri="http://schemas.openxmlformats.org/drawingml/2006/table">
            <a:tbl>
              <a:tblPr/>
              <a:tblGrid>
                <a:gridCol w="3549785"/>
                <a:gridCol w="1219246"/>
                <a:gridCol w="1219246"/>
                <a:gridCol w="1219246"/>
                <a:gridCol w="1219246"/>
              </a:tblGrid>
              <a:tr h="327218">
                <a:tc>
                  <a:txBody>
                    <a:bodyPr/>
                    <a:lstStyle/>
                    <a:p>
                      <a:pPr algn="l" fontAlgn="ctr"/>
                      <a:r>
                        <a:rPr lang="es-CO" sz="1600" b="1" i="0" u="none" strike="noStrike">
                          <a:solidFill>
                            <a:srgbClr val="FFFFFF"/>
                          </a:solidFill>
                          <a:latin typeface="Calibri"/>
                        </a:rPr>
                        <a:t>Indicador</a:t>
                      </a: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CO" sz="1600" b="1" i="0" u="none" strike="noStrike" dirty="0">
                          <a:solidFill>
                            <a:srgbClr val="FFFFFF"/>
                          </a:solidFill>
                          <a:latin typeface="Calibri"/>
                        </a:rPr>
                        <a:t>Línea base</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CO" sz="1600" b="1" i="0" u="none" strike="noStrike">
                          <a:solidFill>
                            <a:srgbClr val="FFFFFF"/>
                          </a:solidFill>
                          <a:latin typeface="Calibri"/>
                        </a:rPr>
                        <a:t>2014</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CO" sz="1600" b="1" i="0" u="none" strike="noStrike">
                          <a:solidFill>
                            <a:srgbClr val="FFFFFF"/>
                          </a:solidFill>
                          <a:latin typeface="Calibri"/>
                        </a:rPr>
                        <a:t>2015</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CO" sz="1600" b="1" i="0" u="none" strike="noStrike">
                          <a:solidFill>
                            <a:srgbClr val="FFFFFF"/>
                          </a:solidFill>
                          <a:latin typeface="Calibri"/>
                        </a:rPr>
                        <a:t>2016</a:t>
                      </a: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r>
              <a:tr h="636071">
                <a:tc>
                  <a:txBody>
                    <a:bodyPr/>
                    <a:lstStyle/>
                    <a:p>
                      <a:pPr algn="l" fontAlgn="ctr"/>
                      <a:r>
                        <a:rPr lang="es-CO" sz="1600" b="0" i="0" u="none" strike="noStrike">
                          <a:solidFill>
                            <a:srgbClr val="000000"/>
                          </a:solidFill>
                          <a:latin typeface="Calibri"/>
                        </a:rPr>
                        <a:t>Número de cursos de estrategias pedagógicas desde nivel central</a:t>
                      </a: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1</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2</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3</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3</a:t>
                      </a: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636071">
                <a:tc>
                  <a:txBody>
                    <a:bodyPr/>
                    <a:lstStyle/>
                    <a:p>
                      <a:pPr algn="l" fontAlgn="ctr"/>
                      <a:r>
                        <a:rPr lang="pt-BR" sz="1600" b="0" i="0" u="none" strike="noStrike">
                          <a:solidFill>
                            <a:srgbClr val="000000"/>
                          </a:solidFill>
                          <a:latin typeface="Calibri"/>
                        </a:rPr>
                        <a:t>Número de cursos de estrategias pedagógicas por Facultad</a:t>
                      </a: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1</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1</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1</a:t>
                      </a: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636071">
                <a:tc>
                  <a:txBody>
                    <a:bodyPr/>
                    <a:lstStyle/>
                    <a:p>
                      <a:pPr algn="l" fontAlgn="ctr"/>
                      <a:r>
                        <a:rPr lang="es-CO" sz="1600" b="0" i="0" u="none" strike="noStrike">
                          <a:solidFill>
                            <a:srgbClr val="000000"/>
                          </a:solidFill>
                          <a:latin typeface="Calibri"/>
                        </a:rPr>
                        <a:t>Número de proyectos de investigación pedagógica por Facultad</a:t>
                      </a: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1</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2</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3</a:t>
                      </a: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636071">
                <a:tc>
                  <a:txBody>
                    <a:bodyPr/>
                    <a:lstStyle/>
                    <a:p>
                      <a:pPr algn="l" fontAlgn="ctr"/>
                      <a:r>
                        <a:rPr lang="es-CO" sz="1600" b="0" i="0" u="none" strike="noStrike">
                          <a:solidFill>
                            <a:srgbClr val="000000"/>
                          </a:solidFill>
                          <a:latin typeface="Calibri"/>
                        </a:rPr>
                        <a:t>Número de cursos de actualización disciplinar por Facultad</a:t>
                      </a: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ctr"/>
                      <a:endParaRPr lang="es-CO" sz="1600" b="0" i="0" u="none" strike="noStrike">
                        <a:solidFill>
                          <a:srgbClr val="000000"/>
                        </a:solidFill>
                        <a:latin typeface="Calibri"/>
                      </a:endParaRP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4</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8</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8</a:t>
                      </a: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944922">
                <a:tc>
                  <a:txBody>
                    <a:bodyPr/>
                    <a:lstStyle/>
                    <a:p>
                      <a:pPr algn="l" fontAlgn="ctr"/>
                      <a:r>
                        <a:rPr lang="es-CO" sz="1600" b="0" i="0" u="none" strike="noStrike">
                          <a:solidFill>
                            <a:srgbClr val="000000"/>
                          </a:solidFill>
                          <a:latin typeface="Calibri"/>
                        </a:rPr>
                        <a:t>Número de profesores que participan en cursos de actualización disciplinar / Número total de profesores</a:t>
                      </a: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l" fontAlgn="ctr"/>
                      <a:endParaRPr lang="es-CO" sz="1600" b="0" i="0" u="none" strike="noStrike">
                        <a:solidFill>
                          <a:srgbClr val="000000"/>
                        </a:solidFill>
                        <a:latin typeface="Calibri"/>
                      </a:endParaRP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15%</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smtClean="0">
                          <a:solidFill>
                            <a:srgbClr val="000000"/>
                          </a:solidFill>
                          <a:latin typeface="Calibri"/>
                        </a:rPr>
                        <a:t>25%</a:t>
                      </a:r>
                      <a:endParaRPr lang="es-CO" sz="1600" b="0" i="0" u="none" strike="noStrike" dirty="0">
                        <a:solidFill>
                          <a:srgbClr val="000000"/>
                        </a:solidFill>
                        <a:latin typeface="Calibri"/>
                      </a:endParaRP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smtClean="0">
                          <a:solidFill>
                            <a:srgbClr val="000000"/>
                          </a:solidFill>
                          <a:latin typeface="Calibri"/>
                        </a:rPr>
                        <a:t>35%</a:t>
                      </a:r>
                      <a:endParaRPr lang="es-CO" sz="1600" b="0" i="0" u="none" strike="noStrike" dirty="0">
                        <a:solidFill>
                          <a:srgbClr val="000000"/>
                        </a:solidFill>
                        <a:latin typeface="Calibri"/>
                      </a:endParaRP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bl>
          </a:graphicData>
        </a:graphic>
      </p:graphicFrame>
      <p:sp>
        <p:nvSpPr>
          <p:cNvPr id="7" name="1 Título"/>
          <p:cNvSpPr txBox="1">
            <a:spLocks/>
          </p:cNvSpPr>
          <p:nvPr/>
        </p:nvSpPr>
        <p:spPr>
          <a:xfrm>
            <a:off x="3529409" y="5877282"/>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a:t>
            </a:r>
            <a:r>
              <a:rPr lang="es-CO" sz="2000" dirty="0" smtClean="0">
                <a:solidFill>
                  <a:srgbClr val="FFFFFF"/>
                </a:solidFill>
              </a:rPr>
              <a:t>fortalecimiento de la docencia</a:t>
            </a:r>
            <a:endParaRPr lang="es-CO" sz="2000" dirty="0">
              <a:solidFill>
                <a:srgbClr val="FFFFFF"/>
              </a:solidFill>
            </a:endParaRPr>
          </a:p>
        </p:txBody>
      </p:sp>
    </p:spTree>
    <p:extLst>
      <p:ext uri="{BB962C8B-B14F-4D97-AF65-F5344CB8AC3E}">
        <p14:creationId xmlns:p14="http://schemas.microsoft.com/office/powerpoint/2010/main" val="3897754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sz="2800" dirty="0" smtClean="0"/>
              <a:t>Proyectos 2013-2014</a:t>
            </a:r>
            <a:endParaRPr lang="es-CO" sz="28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590504442"/>
              </p:ext>
            </p:extLst>
          </p:nvPr>
        </p:nvGraphicFramePr>
        <p:xfrm>
          <a:off x="468175" y="2057665"/>
          <a:ext cx="8426769" cy="2235431"/>
        </p:xfrm>
        <a:graphic>
          <a:graphicData uri="http://schemas.openxmlformats.org/drawingml/2006/table">
            <a:tbl>
              <a:tblPr/>
              <a:tblGrid>
                <a:gridCol w="3709306"/>
                <a:gridCol w="1059725"/>
                <a:gridCol w="1219246"/>
                <a:gridCol w="1219246"/>
                <a:gridCol w="1219246"/>
              </a:tblGrid>
              <a:tr h="327218">
                <a:tc>
                  <a:txBody>
                    <a:bodyPr/>
                    <a:lstStyle/>
                    <a:p>
                      <a:pPr algn="l" fontAlgn="ctr"/>
                      <a:r>
                        <a:rPr lang="es-CO" sz="1600" b="1" i="0" u="none" strike="noStrike" dirty="0">
                          <a:solidFill>
                            <a:srgbClr val="FFFFFF"/>
                          </a:solidFill>
                          <a:latin typeface="Calibri"/>
                        </a:rPr>
                        <a:t>Indicador</a:t>
                      </a: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CO" sz="1600" b="1" i="0" u="none" strike="noStrike" dirty="0">
                          <a:solidFill>
                            <a:srgbClr val="FFFFFF"/>
                          </a:solidFill>
                          <a:latin typeface="Calibri"/>
                        </a:rPr>
                        <a:t>Línea base</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CO" sz="1600" b="1" i="0" u="none" strike="noStrike">
                          <a:solidFill>
                            <a:srgbClr val="FFFFFF"/>
                          </a:solidFill>
                          <a:latin typeface="Calibri"/>
                        </a:rPr>
                        <a:t>2014</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CO" sz="1600" b="1" i="0" u="none" strike="noStrike">
                          <a:solidFill>
                            <a:srgbClr val="FFFFFF"/>
                          </a:solidFill>
                          <a:latin typeface="Calibri"/>
                        </a:rPr>
                        <a:t>2015</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es-CO" sz="1600" b="1" i="0" u="none" strike="noStrike">
                          <a:solidFill>
                            <a:srgbClr val="FFFFFF"/>
                          </a:solidFill>
                          <a:latin typeface="Calibri"/>
                        </a:rPr>
                        <a:t>2016</a:t>
                      </a: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r>
              <a:tr h="636071">
                <a:tc>
                  <a:txBody>
                    <a:bodyPr/>
                    <a:lstStyle/>
                    <a:p>
                      <a:pPr algn="l" fontAlgn="ctr"/>
                      <a:r>
                        <a:rPr lang="es-CO" sz="1600" b="1" i="0" u="none" strike="noStrike" dirty="0" smtClean="0">
                          <a:solidFill>
                            <a:srgbClr val="000000"/>
                          </a:solidFill>
                          <a:latin typeface="Calibri"/>
                        </a:rPr>
                        <a:t>Talleres</a:t>
                      </a:r>
                      <a:r>
                        <a:rPr lang="es-CO" sz="1600" b="1" i="0" u="none" strike="noStrike" baseline="0" dirty="0" smtClean="0">
                          <a:solidFill>
                            <a:srgbClr val="000000"/>
                          </a:solidFill>
                          <a:latin typeface="Calibri"/>
                        </a:rPr>
                        <a:t> de fortalecimiento en Pedagog</a:t>
                      </a:r>
                      <a:r>
                        <a:rPr lang="es-CO" sz="1600" b="1" i="0" u="none" strike="noStrike" baseline="0" dirty="0" smtClean="0">
                          <a:solidFill>
                            <a:srgbClr val="000000"/>
                          </a:solidFill>
                          <a:latin typeface="Calibri"/>
                        </a:rPr>
                        <a:t>ía</a:t>
                      </a:r>
                      <a:endParaRPr lang="es-CO" sz="1600" b="1" i="0" u="none" strike="noStrike" dirty="0" smtClean="0">
                        <a:solidFill>
                          <a:srgbClr val="000000"/>
                        </a:solidFill>
                        <a:latin typeface="Calibri"/>
                      </a:endParaRP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1</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2</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2</a:t>
                      </a:r>
                      <a:endParaRPr lang="es-CO" sz="1600" b="0" i="0" u="none" strike="noStrike" dirty="0">
                        <a:solidFill>
                          <a:srgbClr val="000000"/>
                        </a:solidFill>
                        <a:latin typeface="Calibri"/>
                      </a:endParaRP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2</a:t>
                      </a:r>
                      <a:endParaRPr lang="es-CO" sz="1600" b="0" i="0" u="none" strike="noStrike" dirty="0">
                        <a:solidFill>
                          <a:srgbClr val="000000"/>
                        </a:solidFill>
                        <a:latin typeface="Calibri"/>
                      </a:endParaRP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636071">
                <a:tc>
                  <a:txBody>
                    <a:bodyPr/>
                    <a:lstStyle/>
                    <a:p>
                      <a:pPr algn="l" fontAlgn="ctr"/>
                      <a:r>
                        <a:rPr lang="pt-BR" sz="1600" b="1" i="0" u="none" strike="noStrike" dirty="0" err="1" smtClean="0">
                          <a:solidFill>
                            <a:srgbClr val="000000"/>
                          </a:solidFill>
                          <a:latin typeface="Calibri"/>
                        </a:rPr>
                        <a:t>Tadeo</a:t>
                      </a:r>
                      <a:r>
                        <a:rPr lang="pt-BR" sz="1600" b="1" i="0" u="none" strike="noStrike" dirty="0" smtClean="0">
                          <a:solidFill>
                            <a:srgbClr val="000000"/>
                          </a:solidFill>
                          <a:latin typeface="Calibri"/>
                        </a:rPr>
                        <a:t> </a:t>
                      </a:r>
                      <a:r>
                        <a:rPr lang="pt-BR" sz="1600" b="1" i="0" u="none" strike="noStrike" dirty="0" err="1" smtClean="0">
                          <a:solidFill>
                            <a:srgbClr val="000000"/>
                          </a:solidFill>
                          <a:latin typeface="Calibri"/>
                        </a:rPr>
                        <a:t>Lab</a:t>
                      </a:r>
                      <a:endParaRPr lang="pt-BR" sz="1600" b="1" i="0" u="none" strike="noStrike" dirty="0">
                        <a:solidFill>
                          <a:srgbClr val="000000"/>
                        </a:solidFill>
                        <a:latin typeface="Calibri"/>
                      </a:endParaRP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1</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1</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1</a:t>
                      </a: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636071">
                <a:tc>
                  <a:txBody>
                    <a:bodyPr/>
                    <a:lstStyle/>
                    <a:p>
                      <a:pPr algn="l" fontAlgn="ctr"/>
                      <a:r>
                        <a:rPr lang="es-CO" sz="1600" b="1" i="0" u="none" strike="noStrike" dirty="0" smtClean="0">
                          <a:solidFill>
                            <a:srgbClr val="000000"/>
                          </a:solidFill>
                          <a:latin typeface="Calibri"/>
                        </a:rPr>
                        <a:t>Proyecto de lecto-escritura</a:t>
                      </a:r>
                      <a:endParaRPr lang="es-CO" sz="1600" b="1" i="0" u="none" strike="noStrike" dirty="0">
                        <a:solidFill>
                          <a:srgbClr val="000000"/>
                        </a:solidFill>
                        <a:latin typeface="Calibri"/>
                      </a:endParaRPr>
                    </a:p>
                  </a:txBody>
                  <a:tcPr marL="9280" marR="9280" marT="9063"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a:solidFill>
                            <a:srgbClr val="000000"/>
                          </a:solidFill>
                          <a:latin typeface="Calibri"/>
                        </a:rPr>
                        <a:t>1</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2</a:t>
                      </a:r>
                    </a:p>
                  </a:txBody>
                  <a:tcPr marL="9280" marR="9280" marT="9063"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es-CO" sz="1600" b="0" i="0" u="none" strike="noStrike" dirty="0">
                          <a:solidFill>
                            <a:srgbClr val="000000"/>
                          </a:solidFill>
                          <a:latin typeface="Calibri"/>
                        </a:rPr>
                        <a:t>3</a:t>
                      </a:r>
                    </a:p>
                  </a:txBody>
                  <a:tcPr marL="9280" marR="9280" marT="9063"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bl>
          </a:graphicData>
        </a:graphic>
      </p:graphicFrame>
      <p:sp>
        <p:nvSpPr>
          <p:cNvPr id="7" name="1 Título"/>
          <p:cNvSpPr txBox="1">
            <a:spLocks/>
          </p:cNvSpPr>
          <p:nvPr/>
        </p:nvSpPr>
        <p:spPr>
          <a:xfrm>
            <a:off x="3529409" y="5877282"/>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a:t>
            </a:r>
            <a:r>
              <a:rPr lang="es-CO" sz="2000" dirty="0" smtClean="0">
                <a:solidFill>
                  <a:srgbClr val="FFFFFF"/>
                </a:solidFill>
              </a:rPr>
              <a:t>fortalecimiento de la docencia</a:t>
            </a:r>
            <a:endParaRPr lang="es-CO" sz="2000" dirty="0">
              <a:solidFill>
                <a:srgbClr val="FFFFFF"/>
              </a:solidFill>
            </a:endParaRPr>
          </a:p>
        </p:txBody>
      </p:sp>
    </p:spTree>
    <p:extLst>
      <p:ext uri="{BB962C8B-B14F-4D97-AF65-F5344CB8AC3E}">
        <p14:creationId xmlns:p14="http://schemas.microsoft.com/office/powerpoint/2010/main" val="1598935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Captura de pantalla 2013-11-28 a la(s) 11.57.56.png"/>
          <p:cNvPicPr>
            <a:picLocks noGrp="1" noChangeAspect="1"/>
          </p:cNvPicPr>
          <p:nvPr>
            <p:ph sz="half" idx="1"/>
          </p:nvPr>
        </p:nvPicPr>
        <p:blipFill>
          <a:blip r:embed="rId2">
            <a:extLst>
              <a:ext uri="{28A0092B-C50C-407E-A947-70E740481C1C}">
                <a14:useLocalDpi xmlns:a14="http://schemas.microsoft.com/office/drawing/2010/main" val="0"/>
              </a:ext>
            </a:extLst>
          </a:blip>
          <a:srcRect t="-34135" b="-34135"/>
          <a:stretch>
            <a:fillRect/>
          </a:stretch>
        </p:blipFill>
        <p:spPr>
          <a:xfrm>
            <a:off x="361057" y="260648"/>
            <a:ext cx="2738776" cy="2880320"/>
          </a:xfrm>
        </p:spPr>
      </p:pic>
      <p:sp>
        <p:nvSpPr>
          <p:cNvPr id="2" name="Título 1"/>
          <p:cNvSpPr>
            <a:spLocks noGrp="1"/>
          </p:cNvSpPr>
          <p:nvPr>
            <p:ph type="title"/>
          </p:nvPr>
        </p:nvSpPr>
        <p:spPr>
          <a:xfrm>
            <a:off x="468154" y="-27384"/>
            <a:ext cx="8426768" cy="796950"/>
          </a:xfrm>
        </p:spPr>
        <p:txBody>
          <a:bodyPr/>
          <a:lstStyle/>
          <a:p>
            <a:r>
              <a:rPr lang="es-ES" dirty="0" smtClean="0"/>
              <a:t>Tadeo LAB -  </a:t>
            </a:r>
            <a:r>
              <a:rPr lang="es-ES" dirty="0" smtClean="0"/>
              <a:t>Electivas - Investigaci</a:t>
            </a:r>
            <a:r>
              <a:rPr lang="es-ES" dirty="0" smtClean="0"/>
              <a:t>ón</a:t>
            </a:r>
            <a:endParaRPr lang="es-ES" dirty="0"/>
          </a:p>
        </p:txBody>
      </p:sp>
      <p:pic>
        <p:nvPicPr>
          <p:cNvPr id="6" name="Marcador de contenido 5" descr="Captura de pantalla 2013-11-28 a la(s) 11.59.18.png"/>
          <p:cNvPicPr>
            <a:picLocks noGrp="1" noChangeAspect="1"/>
          </p:cNvPicPr>
          <p:nvPr>
            <p:ph sz="half" idx="2"/>
          </p:nvPr>
        </p:nvPicPr>
        <p:blipFill>
          <a:blip r:embed="rId3">
            <a:extLst>
              <a:ext uri="{28A0092B-C50C-407E-A947-70E740481C1C}">
                <a14:useLocalDpi xmlns:a14="http://schemas.microsoft.com/office/drawing/2010/main" val="0"/>
              </a:ext>
            </a:extLst>
          </a:blip>
          <a:srcRect t="-34135" b="-34135"/>
          <a:stretch>
            <a:fillRect/>
          </a:stretch>
        </p:blipFill>
        <p:spPr>
          <a:xfrm>
            <a:off x="361057" y="3676690"/>
            <a:ext cx="2664296" cy="2801992"/>
          </a:xfrm>
        </p:spPr>
      </p:pic>
      <p:pic>
        <p:nvPicPr>
          <p:cNvPr id="7"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457" y="2564904"/>
            <a:ext cx="2649896" cy="1656184"/>
          </a:xfrm>
          <a:prstGeom prst="rect">
            <a:avLst/>
          </a:prstGeom>
        </p:spPr>
      </p:pic>
      <p:pic>
        <p:nvPicPr>
          <p:cNvPr id="8" name="Marcador de contenido 4" descr="Captura de pantalla 2013-11-28 a la(s) 11.59.41.png"/>
          <p:cNvPicPr>
            <a:picLocks noChangeAspect="1"/>
          </p:cNvPicPr>
          <p:nvPr/>
        </p:nvPicPr>
        <p:blipFill>
          <a:blip r:embed="rId5">
            <a:extLst>
              <a:ext uri="{28A0092B-C50C-407E-A947-70E740481C1C}">
                <a14:useLocalDpi xmlns:a14="http://schemas.microsoft.com/office/drawing/2010/main" val="0"/>
              </a:ext>
            </a:extLst>
          </a:blip>
          <a:srcRect t="14622" b="14622"/>
          <a:stretch>
            <a:fillRect/>
          </a:stretch>
        </p:blipFill>
        <p:spPr>
          <a:xfrm>
            <a:off x="3601417" y="2492896"/>
            <a:ext cx="3511202" cy="1552747"/>
          </a:xfrm>
          <a:prstGeom prst="rect">
            <a:avLst/>
          </a:prstGeom>
        </p:spPr>
      </p:pic>
      <p:pic>
        <p:nvPicPr>
          <p:cNvPr id="9" name="Marcador de contenido 5" descr="Captura de pantalla 2013-11-28 a la(s) 11.59.45.png"/>
          <p:cNvPicPr>
            <a:picLocks noChangeAspect="1"/>
          </p:cNvPicPr>
          <p:nvPr/>
        </p:nvPicPr>
        <p:blipFill>
          <a:blip r:embed="rId6">
            <a:extLst>
              <a:ext uri="{28A0092B-C50C-407E-A947-70E740481C1C}">
                <a14:useLocalDpi xmlns:a14="http://schemas.microsoft.com/office/drawing/2010/main" val="0"/>
              </a:ext>
            </a:extLst>
          </a:blip>
          <a:srcRect t="14622" b="14622"/>
          <a:stretch>
            <a:fillRect/>
          </a:stretch>
        </p:blipFill>
        <p:spPr>
          <a:xfrm>
            <a:off x="3601417" y="764704"/>
            <a:ext cx="3587222" cy="1586365"/>
          </a:xfrm>
          <a:prstGeom prst="rect">
            <a:avLst/>
          </a:prstGeom>
        </p:spPr>
      </p:pic>
      <p:pic>
        <p:nvPicPr>
          <p:cNvPr id="10" name="Marcador de contenido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417" y="4149080"/>
            <a:ext cx="3513150" cy="1728192"/>
          </a:xfrm>
          <a:prstGeom prst="rect">
            <a:avLst/>
          </a:prstGeom>
        </p:spPr>
      </p:pic>
      <p:sp>
        <p:nvSpPr>
          <p:cNvPr id="11" name="Marcador de contenido 2"/>
          <p:cNvSpPr txBox="1">
            <a:spLocks/>
          </p:cNvSpPr>
          <p:nvPr/>
        </p:nvSpPr>
        <p:spPr>
          <a:xfrm>
            <a:off x="6769769" y="4581128"/>
            <a:ext cx="2593307" cy="1296144"/>
          </a:xfrm>
          <a:prstGeom prst="rect">
            <a:avLst/>
          </a:prstGeom>
        </p:spPr>
        <p:txBody>
          <a:bodyPr vert="horz" lIns="91440" tIns="45720" rIns="91440" bIns="45720" rtlCol="0">
            <a:normAutofit fontScale="55000" lnSpcReduction="20000"/>
          </a:bodyPr>
          <a:lstStyle>
            <a:lvl1pPr marL="177800" indent="-177800" algn="l" defTabSz="457200" rtl="0" eaLnBrk="1" latinLnBrk="0" hangingPunct="1">
              <a:spcBef>
                <a:spcPct val="20000"/>
              </a:spcBef>
              <a:buFont typeface="Arial"/>
              <a:buChar char="•"/>
              <a:defRPr sz="2800" b="0" i="0" kern="1200">
                <a:solidFill>
                  <a:schemeClr val="tx1"/>
                </a:solidFill>
                <a:latin typeface="Sentinel Book"/>
                <a:ea typeface="+mn-ea"/>
                <a:cs typeface="Sentinel Book"/>
              </a:defRPr>
            </a:lvl1pPr>
            <a:lvl2pPr marL="531813" indent="-354013" algn="l" defTabSz="457200" rtl="0" eaLnBrk="1" latinLnBrk="0" hangingPunct="1">
              <a:spcBef>
                <a:spcPct val="20000"/>
              </a:spcBef>
              <a:buFont typeface="Arial"/>
              <a:buChar char="–"/>
              <a:defRPr sz="2400" b="0" i="0" kern="1200">
                <a:solidFill>
                  <a:schemeClr val="tx1"/>
                </a:solidFill>
                <a:latin typeface="Sentinel Book"/>
                <a:ea typeface="+mn-ea"/>
                <a:cs typeface="Sentinel Book"/>
              </a:defRPr>
            </a:lvl2pPr>
            <a:lvl3pPr marL="804863" indent="-273050" algn="l" defTabSz="457200" rtl="0" eaLnBrk="1" latinLnBrk="0" hangingPunct="1">
              <a:spcBef>
                <a:spcPct val="20000"/>
              </a:spcBef>
              <a:buFont typeface="Arial"/>
              <a:buChar char="•"/>
              <a:defRPr sz="2000" b="0" i="0" kern="1200">
                <a:solidFill>
                  <a:schemeClr val="tx1"/>
                </a:solidFill>
                <a:latin typeface="Sentinel Book"/>
                <a:ea typeface="+mn-ea"/>
                <a:cs typeface="Sentinel Book"/>
              </a:defRPr>
            </a:lvl3pPr>
            <a:lvl4pPr marL="1077913" indent="-273050" algn="l" defTabSz="457200" rtl="0" eaLnBrk="1" latinLnBrk="0" hangingPunct="1">
              <a:spcBef>
                <a:spcPct val="20000"/>
              </a:spcBef>
              <a:buFont typeface="Arial"/>
              <a:buChar char="–"/>
              <a:defRPr sz="1800" b="0" i="0" kern="1200">
                <a:solidFill>
                  <a:schemeClr val="tx1"/>
                </a:solidFill>
                <a:latin typeface="Sentinel Book"/>
                <a:ea typeface="+mn-ea"/>
                <a:cs typeface="Sentinel Book"/>
              </a:defRPr>
            </a:lvl4pPr>
            <a:lvl5pPr marL="1255713" indent="-177800" algn="l" defTabSz="457200" rtl="0" eaLnBrk="1" latinLnBrk="0" hangingPunct="1">
              <a:spcBef>
                <a:spcPct val="20000"/>
              </a:spcBef>
              <a:buFont typeface="Arial"/>
              <a:buChar char="»"/>
              <a:defRPr sz="1800" b="0" i="0" kern="1200">
                <a:solidFill>
                  <a:schemeClr val="tx1"/>
                </a:solidFill>
                <a:latin typeface="Sentinel Book"/>
                <a:ea typeface="+mn-ea"/>
                <a:cs typeface="Sentinel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s-ES" dirty="0" smtClean="0"/>
              <a:t>1 profesor extranjero vinculado</a:t>
            </a:r>
          </a:p>
          <a:p>
            <a:r>
              <a:rPr lang="es-ES" dirty="0" smtClean="0"/>
              <a:t>2 profesores de tiempo completo</a:t>
            </a:r>
          </a:p>
          <a:p>
            <a:r>
              <a:rPr lang="es-ES" dirty="0" smtClean="0"/>
              <a:t>Estudiantes de diferentes Programas</a:t>
            </a:r>
            <a:endParaRPr lang="es-ES" dirty="0"/>
          </a:p>
        </p:txBody>
      </p:sp>
      <p:sp>
        <p:nvSpPr>
          <p:cNvPr id="12" name="1 Título"/>
          <p:cNvSpPr txBox="1">
            <a:spLocks/>
          </p:cNvSpPr>
          <p:nvPr/>
        </p:nvSpPr>
        <p:spPr>
          <a:xfrm>
            <a:off x="3529409" y="5877282"/>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a:t>
            </a:r>
            <a:r>
              <a:rPr lang="es-CO" sz="2000" dirty="0" smtClean="0">
                <a:solidFill>
                  <a:srgbClr val="FFFFFF"/>
                </a:solidFill>
              </a:rPr>
              <a:t>fortalecimiento de la docencia</a:t>
            </a:r>
            <a:endParaRPr lang="es-CO" sz="2000" dirty="0">
              <a:solidFill>
                <a:srgbClr val="FFFFFF"/>
              </a:solidFill>
            </a:endParaRPr>
          </a:p>
        </p:txBody>
      </p:sp>
    </p:spTree>
    <p:extLst>
      <p:ext uri="{BB962C8B-B14F-4D97-AF65-F5344CB8AC3E}">
        <p14:creationId xmlns:p14="http://schemas.microsoft.com/office/powerpoint/2010/main" val="3097061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33465" y="5982853"/>
            <a:ext cx="5256584" cy="796950"/>
          </a:xfrm>
        </p:spPr>
        <p:txBody>
          <a:bodyPr>
            <a:noAutofit/>
          </a:bodyPr>
          <a:lstStyle/>
          <a:p>
            <a:r>
              <a:rPr lang="es-CO" sz="2800" dirty="0" smtClean="0">
                <a:solidFill>
                  <a:srgbClr val="FFFFFF"/>
                </a:solidFill>
              </a:rPr>
              <a:t>Estructura Plan de Capacitación</a:t>
            </a:r>
            <a:endParaRPr lang="es-CO" sz="2800" dirty="0">
              <a:solidFill>
                <a:srgbClr val="FFFFFF"/>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882414765"/>
              </p:ext>
            </p:extLst>
          </p:nvPr>
        </p:nvGraphicFramePr>
        <p:xfrm>
          <a:off x="505073" y="188640"/>
          <a:ext cx="842676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48137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9089" y="43360"/>
            <a:ext cx="8426768" cy="796950"/>
          </a:xfrm>
        </p:spPr>
        <p:txBody>
          <a:bodyPr>
            <a:normAutofit/>
          </a:bodyPr>
          <a:lstStyle/>
          <a:p>
            <a:r>
              <a:rPr lang="es-ES" sz="2800" dirty="0" smtClean="0"/>
              <a:t>Proyecto de </a:t>
            </a:r>
            <a:r>
              <a:rPr lang="es-ES" sz="2800" dirty="0" err="1" smtClean="0"/>
              <a:t>lecto</a:t>
            </a:r>
            <a:r>
              <a:rPr lang="es-ES" sz="2800" dirty="0" smtClean="0"/>
              <a:t>-escritura</a:t>
            </a:r>
            <a:endParaRPr lang="es-ES" sz="2800" dirty="0"/>
          </a:p>
        </p:txBody>
      </p:sp>
      <p:pic>
        <p:nvPicPr>
          <p:cNvPr id="6" name="Imagen 5" descr="leer y escribi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42" y="1340768"/>
            <a:ext cx="3646204" cy="3240360"/>
          </a:xfrm>
          <a:prstGeom prst="rect">
            <a:avLst/>
          </a:prstGeom>
        </p:spPr>
      </p:pic>
      <p:sp>
        <p:nvSpPr>
          <p:cNvPr id="3" name="Marcador de contenido 2"/>
          <p:cNvSpPr>
            <a:spLocks noGrp="1"/>
          </p:cNvSpPr>
          <p:nvPr>
            <p:ph idx="1"/>
          </p:nvPr>
        </p:nvSpPr>
        <p:spPr>
          <a:xfrm>
            <a:off x="460334" y="4725141"/>
            <a:ext cx="3650092" cy="360043"/>
          </a:xfrm>
        </p:spPr>
        <p:txBody>
          <a:bodyPr>
            <a:normAutofit fontScale="85000" lnSpcReduction="20000"/>
          </a:bodyPr>
          <a:lstStyle/>
          <a:p>
            <a:r>
              <a:rPr lang="es-ES" b="1" dirty="0" smtClean="0"/>
              <a:t>128 profesores vinculados</a:t>
            </a:r>
            <a:endParaRPr lang="es-ES" b="1" dirty="0"/>
          </a:p>
        </p:txBody>
      </p:sp>
      <p:sp>
        <p:nvSpPr>
          <p:cNvPr id="7" name="2 Marcador de contenido"/>
          <p:cNvSpPr txBox="1">
            <a:spLocks/>
          </p:cNvSpPr>
          <p:nvPr/>
        </p:nvSpPr>
        <p:spPr>
          <a:xfrm>
            <a:off x="5689649" y="4653136"/>
            <a:ext cx="3528391" cy="1152128"/>
          </a:xfrm>
          <a:prstGeom prst="rect">
            <a:avLst/>
          </a:prstGeom>
        </p:spPr>
        <p:txBody>
          <a:bodyPr vert="horz" lIns="91440" tIns="45720" rIns="91440" bIns="45720" rtlCol="0">
            <a:normAutofit fontScale="25000" lnSpcReduction="20000"/>
          </a:bodyPr>
          <a:lstStyle>
            <a:lvl1pPr marL="177800" indent="-177800" algn="l" defTabSz="457200" rtl="0" eaLnBrk="1" latinLnBrk="0" hangingPunct="1">
              <a:spcBef>
                <a:spcPct val="20000"/>
              </a:spcBef>
              <a:buFont typeface="Arial"/>
              <a:buChar char="•"/>
              <a:defRPr sz="2500" b="0" i="0" kern="1200">
                <a:solidFill>
                  <a:schemeClr val="tx1"/>
                </a:solidFill>
                <a:latin typeface="+mn-lt"/>
                <a:ea typeface="+mn-ea"/>
                <a:cs typeface="Sentinel Book"/>
              </a:defRPr>
            </a:lvl1pPr>
            <a:lvl2pPr marL="531813" indent="-354013" algn="l" defTabSz="457200" rtl="0" eaLnBrk="1" latinLnBrk="0" hangingPunct="1">
              <a:spcBef>
                <a:spcPct val="20000"/>
              </a:spcBef>
              <a:buFont typeface="Arial"/>
              <a:buChar char="–"/>
              <a:defRPr sz="2400" b="0" i="0" kern="1200">
                <a:solidFill>
                  <a:schemeClr val="tx1"/>
                </a:solidFill>
                <a:latin typeface="+mn-lt"/>
                <a:ea typeface="+mn-ea"/>
                <a:cs typeface="Sentinel Book"/>
              </a:defRPr>
            </a:lvl2pPr>
            <a:lvl3pPr marL="804863" indent="-273050" algn="l" defTabSz="457200" rtl="0" eaLnBrk="1" latinLnBrk="0" hangingPunct="1">
              <a:spcBef>
                <a:spcPct val="20000"/>
              </a:spcBef>
              <a:buFont typeface="Arial"/>
              <a:buChar char="•"/>
              <a:defRPr sz="2000" b="0" i="0" kern="1200">
                <a:solidFill>
                  <a:schemeClr val="tx1"/>
                </a:solidFill>
                <a:latin typeface="+mn-lt"/>
                <a:ea typeface="+mn-ea"/>
                <a:cs typeface="Sentinel Book"/>
              </a:defRPr>
            </a:lvl3pPr>
            <a:lvl4pPr marL="1077913" indent="-273050" algn="l" defTabSz="457200" rtl="0" eaLnBrk="1" latinLnBrk="0" hangingPunct="1">
              <a:spcBef>
                <a:spcPct val="20000"/>
              </a:spcBef>
              <a:buFont typeface="Arial"/>
              <a:buChar char="–"/>
              <a:defRPr sz="1800" b="0" i="0" kern="1200">
                <a:solidFill>
                  <a:schemeClr val="tx1"/>
                </a:solidFill>
                <a:latin typeface="+mn-lt"/>
                <a:ea typeface="+mn-ea"/>
                <a:cs typeface="Sentinel Book"/>
              </a:defRPr>
            </a:lvl4pPr>
            <a:lvl5pPr marL="1255713" indent="-177800" algn="l" defTabSz="457200" rtl="0" eaLnBrk="1" latinLnBrk="0" hangingPunct="1">
              <a:spcBef>
                <a:spcPct val="20000"/>
              </a:spcBef>
              <a:buFont typeface="Arial"/>
              <a:buChar char="»"/>
              <a:defRPr sz="1600" b="0" i="0" kern="1200">
                <a:solidFill>
                  <a:schemeClr val="tx1"/>
                </a:solidFill>
                <a:latin typeface="+mn-lt"/>
                <a:ea typeface="+mn-ea"/>
                <a:cs typeface="Sentinel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ES_tradnl" sz="6400" b="1" dirty="0">
                <a:solidFill>
                  <a:srgbClr val="10253F"/>
                </a:solidFill>
              </a:rPr>
              <a:t>T</a:t>
            </a:r>
            <a:r>
              <a:rPr lang="es-ES_tradnl" sz="6400" b="1" dirty="0" smtClean="0">
                <a:solidFill>
                  <a:srgbClr val="10253F"/>
                </a:solidFill>
              </a:rPr>
              <a:t>aller “Pre-textos”, orientado por </a:t>
            </a:r>
          </a:p>
          <a:p>
            <a:pPr marL="0" indent="0">
              <a:buNone/>
            </a:pPr>
            <a:r>
              <a:rPr lang="es-ES_tradnl" sz="6400" b="1" dirty="0" smtClean="0">
                <a:solidFill>
                  <a:srgbClr val="10253F"/>
                </a:solidFill>
              </a:rPr>
              <a:t>Doris </a:t>
            </a:r>
            <a:r>
              <a:rPr lang="es-ES_tradnl" sz="6400" b="1" dirty="0" err="1" smtClean="0">
                <a:solidFill>
                  <a:srgbClr val="10253F"/>
                </a:solidFill>
              </a:rPr>
              <a:t>Sommer</a:t>
            </a:r>
            <a:endParaRPr lang="es-ES_tradnl" sz="5500" dirty="0"/>
          </a:p>
          <a:p>
            <a:pPr marL="0" indent="0">
              <a:buNone/>
            </a:pPr>
            <a:r>
              <a:rPr lang="es-ES_tradnl" sz="7200" dirty="0" smtClean="0"/>
              <a:t>17 profesores nuevos</a:t>
            </a:r>
          </a:p>
          <a:p>
            <a:pPr marL="0" indent="0">
              <a:buNone/>
            </a:pPr>
            <a:r>
              <a:rPr lang="es-ES_tradnl" sz="7200" dirty="0" smtClean="0"/>
              <a:t>13 profesores antiguos</a:t>
            </a:r>
          </a:p>
          <a:p>
            <a:pPr lvl="2"/>
            <a:endParaRPr lang="es-ES_tradnl" dirty="0"/>
          </a:p>
          <a:p>
            <a:pPr lvl="2"/>
            <a:endParaRPr lang="es-ES_tradnl" dirty="0" smtClean="0"/>
          </a:p>
        </p:txBody>
      </p:sp>
      <p:pic>
        <p:nvPicPr>
          <p:cNvPr id="8" name="Imagen 7" descr="promolectur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268" y="980728"/>
            <a:ext cx="2534387" cy="3096344"/>
          </a:xfrm>
          <a:prstGeom prst="rect">
            <a:avLst/>
          </a:prstGeom>
        </p:spPr>
      </p:pic>
      <p:sp>
        <p:nvSpPr>
          <p:cNvPr id="9" name="1 Título"/>
          <p:cNvSpPr txBox="1">
            <a:spLocks/>
          </p:cNvSpPr>
          <p:nvPr/>
        </p:nvSpPr>
        <p:spPr>
          <a:xfrm>
            <a:off x="3529409" y="5877282"/>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a:t>
            </a:r>
            <a:r>
              <a:rPr lang="es-CO" sz="2000" dirty="0" smtClean="0">
                <a:solidFill>
                  <a:srgbClr val="FFFFFF"/>
                </a:solidFill>
              </a:rPr>
              <a:t>fortalecimiento de la docencia</a:t>
            </a:r>
            <a:endParaRPr lang="es-CO" sz="2000" dirty="0">
              <a:solidFill>
                <a:srgbClr val="FFFFFF"/>
              </a:solidFill>
            </a:endParaRPr>
          </a:p>
        </p:txBody>
      </p:sp>
    </p:spTree>
    <p:extLst>
      <p:ext uri="{BB962C8B-B14F-4D97-AF65-F5344CB8AC3E}">
        <p14:creationId xmlns:p14="http://schemas.microsoft.com/office/powerpoint/2010/main" val="30628865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081" y="476672"/>
            <a:ext cx="8426768" cy="796950"/>
          </a:xfrm>
        </p:spPr>
        <p:txBody>
          <a:bodyPr>
            <a:noAutofit/>
          </a:bodyPr>
          <a:lstStyle/>
          <a:p>
            <a:r>
              <a:rPr lang="es-ES" sz="3200" dirty="0" smtClean="0"/>
              <a:t>Seminario - Taller “Prácticas pedagógicas en el aula: diálogo entre colegas”</a:t>
            </a:r>
            <a:endParaRPr lang="es-ES" sz="3200" dirty="0"/>
          </a:p>
        </p:txBody>
      </p:sp>
      <p:pic>
        <p:nvPicPr>
          <p:cNvPr id="3" name="Imagen 2" descr="IMG_29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233" y="1626133"/>
            <a:ext cx="5284143" cy="3963107"/>
          </a:xfrm>
          <a:prstGeom prst="rect">
            <a:avLst/>
          </a:prstGeom>
        </p:spPr>
      </p:pic>
      <p:sp>
        <p:nvSpPr>
          <p:cNvPr id="4" name="1 Título"/>
          <p:cNvSpPr txBox="1">
            <a:spLocks/>
          </p:cNvSpPr>
          <p:nvPr/>
        </p:nvSpPr>
        <p:spPr>
          <a:xfrm>
            <a:off x="3529409" y="5877282"/>
            <a:ext cx="6041551"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2400" dirty="0" smtClean="0">
                <a:solidFill>
                  <a:srgbClr val="FFFFFF"/>
                </a:solidFill>
              </a:rPr>
              <a:t>Desarrollo Profesoral</a:t>
            </a:r>
            <a:endParaRPr lang="es-ES" sz="2400" dirty="0">
              <a:solidFill>
                <a:srgbClr val="FFFFFF"/>
              </a:solidFill>
            </a:endParaRPr>
          </a:p>
          <a:p>
            <a:r>
              <a:rPr lang="es-CO" sz="2000" dirty="0" smtClean="0">
                <a:solidFill>
                  <a:srgbClr val="FFFFFF"/>
                </a:solidFill>
              </a:rPr>
              <a:t>Programa de </a:t>
            </a:r>
            <a:r>
              <a:rPr lang="es-CO" sz="2000" dirty="0" smtClean="0">
                <a:solidFill>
                  <a:srgbClr val="FFFFFF"/>
                </a:solidFill>
              </a:rPr>
              <a:t>fortalecimiento de la docencia</a:t>
            </a:r>
            <a:endParaRPr lang="es-CO" sz="2000" dirty="0">
              <a:solidFill>
                <a:srgbClr val="FFFFFF"/>
              </a:solidFill>
            </a:endParaRPr>
          </a:p>
        </p:txBody>
      </p:sp>
    </p:spTree>
    <p:extLst>
      <p:ext uri="{BB962C8B-B14F-4D97-AF65-F5344CB8AC3E}">
        <p14:creationId xmlns:p14="http://schemas.microsoft.com/office/powerpoint/2010/main" val="861586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33064" y="2636912"/>
            <a:ext cx="8426768" cy="796950"/>
          </a:xfrm>
          <a:prstGeom prst="rect">
            <a:avLst/>
          </a:prstGeom>
        </p:spPr>
        <p:txBody>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dirty="0" smtClean="0"/>
              <a:t>GRACIAS</a:t>
            </a:r>
            <a:endParaRPr lang="es-CO" dirty="0"/>
          </a:p>
        </p:txBody>
      </p:sp>
    </p:spTree>
    <p:extLst>
      <p:ext uri="{BB962C8B-B14F-4D97-AF65-F5344CB8AC3E}">
        <p14:creationId xmlns:p14="http://schemas.microsoft.com/office/powerpoint/2010/main" val="37777795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4864252822_8673b65d93_b.jpg"/>
          <p:cNvPicPr>
            <a:picLocks noChangeAspect="1"/>
          </p:cNvPicPr>
          <p:nvPr/>
        </p:nvPicPr>
        <p:blipFill>
          <a:blip r:embed="rId2">
            <a:extLst>
              <a:ext uri="{BEBA8EAE-BF5A-486C-A8C5-ECC9F3942E4B}">
                <a14:imgProps xmlns:a14="http://schemas.microsoft.com/office/drawing/2010/main">
                  <a14:imgLayer r:embed="rId3">
                    <a14:imgEffect>
                      <a14:brightnessContrast bright="-13000" contrast="-11000"/>
                    </a14:imgEffect>
                  </a14:imgLayer>
                </a14:imgProps>
              </a:ext>
              <a:ext uri="{28A0092B-C50C-407E-A947-70E740481C1C}">
                <a14:useLocalDpi xmlns:a14="http://schemas.microsoft.com/office/drawing/2010/main" val="0"/>
              </a:ext>
            </a:extLst>
          </a:blip>
          <a:stretch>
            <a:fillRect/>
          </a:stretch>
        </p:blipFill>
        <p:spPr>
          <a:xfrm>
            <a:off x="0" y="1168"/>
            <a:ext cx="9363075" cy="5948123"/>
          </a:xfrm>
          <a:prstGeom prst="rect">
            <a:avLst/>
          </a:prstGeom>
        </p:spPr>
      </p:pic>
      <p:sp>
        <p:nvSpPr>
          <p:cNvPr id="3" name="2 Subtítulo"/>
          <p:cNvSpPr>
            <a:spLocks noGrp="1"/>
          </p:cNvSpPr>
          <p:nvPr>
            <p:ph type="subTitle" idx="1"/>
          </p:nvPr>
        </p:nvSpPr>
        <p:spPr>
          <a:xfrm>
            <a:off x="3280607" y="1412776"/>
            <a:ext cx="6082468" cy="3240360"/>
          </a:xfrm>
        </p:spPr>
        <p:txBody>
          <a:bodyPr>
            <a:noAutofit/>
          </a:bodyPr>
          <a:lstStyle/>
          <a:p>
            <a:r>
              <a:rPr lang="es-CO" sz="3200" b="1" dirty="0" smtClean="0">
                <a:solidFill>
                  <a:schemeClr val="bg1"/>
                </a:solidFill>
              </a:rPr>
              <a:t>Programa de Formación Académica </a:t>
            </a:r>
            <a:r>
              <a:rPr lang="es-CO" sz="3200" b="1" dirty="0" smtClean="0">
                <a:solidFill>
                  <a:schemeClr val="bg1"/>
                </a:solidFill>
              </a:rPr>
              <a:t>de posgrado</a:t>
            </a:r>
            <a:r>
              <a:rPr lang="es-CO" sz="3200" b="1" dirty="0" smtClean="0">
                <a:solidFill>
                  <a:schemeClr val="bg1"/>
                </a:solidFill>
              </a:rPr>
              <a:t> </a:t>
            </a:r>
            <a:endParaRPr lang="es-CO" sz="3200" b="1" dirty="0" smtClean="0">
              <a:solidFill>
                <a:schemeClr val="bg1"/>
              </a:solidFill>
            </a:endParaRPr>
          </a:p>
          <a:p>
            <a:r>
              <a:rPr lang="es-CO" sz="3200" b="1" dirty="0" smtClean="0">
                <a:solidFill>
                  <a:schemeClr val="bg1"/>
                </a:solidFill>
              </a:rPr>
              <a:t>“</a:t>
            </a:r>
            <a:r>
              <a:rPr lang="es-ES_tradnl" sz="3200" b="1" dirty="0">
                <a:solidFill>
                  <a:schemeClr val="bg1"/>
                </a:solidFill>
              </a:rPr>
              <a:t>Contar con un equipo de profesores con sólida formación en su campo profesional o </a:t>
            </a:r>
            <a:r>
              <a:rPr lang="es-ES_tradnl" sz="3200" b="1" dirty="0" smtClean="0">
                <a:solidFill>
                  <a:schemeClr val="bg1"/>
                </a:solidFill>
              </a:rPr>
              <a:t>disciplinar</a:t>
            </a:r>
            <a:r>
              <a:rPr lang="es-CO" sz="3200" b="1" dirty="0" smtClean="0">
                <a:solidFill>
                  <a:schemeClr val="bg1"/>
                </a:solidFill>
              </a:rPr>
              <a:t>”</a:t>
            </a:r>
            <a:endParaRPr lang="es-CO" sz="3200" b="1" dirty="0">
              <a:solidFill>
                <a:schemeClr val="bg1"/>
              </a:solidFill>
            </a:endParaRPr>
          </a:p>
        </p:txBody>
      </p:sp>
      <p:sp>
        <p:nvSpPr>
          <p:cNvPr id="6" name="CuadroTexto 5"/>
          <p:cNvSpPr txBox="1"/>
          <p:nvPr/>
        </p:nvSpPr>
        <p:spPr>
          <a:xfrm>
            <a:off x="5787535" y="5733256"/>
            <a:ext cx="3686660" cy="215444"/>
          </a:xfrm>
          <a:prstGeom prst="rect">
            <a:avLst/>
          </a:prstGeom>
          <a:noFill/>
        </p:spPr>
        <p:txBody>
          <a:bodyPr wrap="square" rtlCol="0">
            <a:spAutoFit/>
          </a:bodyPr>
          <a:lstStyle/>
          <a:p>
            <a:r>
              <a:rPr lang="es-ES" sz="800" dirty="0" smtClean="0">
                <a:solidFill>
                  <a:srgbClr val="FFFFFF"/>
                </a:solidFill>
              </a:rPr>
              <a:t>Foto Exposición Jaime Franco en el MAV 2012      Oficina de Comunicaciones UJTL</a:t>
            </a:r>
            <a:endParaRPr lang="es-ES" sz="800" dirty="0">
              <a:solidFill>
                <a:srgbClr val="FFFFFF"/>
              </a:solidFill>
            </a:endParaRPr>
          </a:p>
        </p:txBody>
      </p:sp>
      <p:sp>
        <p:nvSpPr>
          <p:cNvPr id="7" name="1 Título"/>
          <p:cNvSpPr txBox="1">
            <a:spLocks/>
          </p:cNvSpPr>
          <p:nvPr/>
        </p:nvSpPr>
        <p:spPr>
          <a:xfrm>
            <a:off x="3309035" y="5805274"/>
            <a:ext cx="6341054" cy="101054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mn-lt"/>
                <a:ea typeface="+mj-ea"/>
                <a:cs typeface="+mj-cs"/>
              </a:defRPr>
            </a:lvl1pPr>
          </a:lstStyle>
          <a:p>
            <a:r>
              <a:rPr lang="es-CO" sz="3200" dirty="0" smtClean="0">
                <a:solidFill>
                  <a:srgbClr val="FFFFFF"/>
                </a:solidFill>
              </a:rPr>
              <a:t>Formación Profesoral</a:t>
            </a:r>
            <a:endParaRPr lang="es-CO" sz="3200" dirty="0">
              <a:solidFill>
                <a:srgbClr val="FFFFFF"/>
              </a:solidFill>
            </a:endParaRPr>
          </a:p>
        </p:txBody>
      </p:sp>
    </p:spTree>
    <p:extLst>
      <p:ext uri="{BB962C8B-B14F-4D97-AF65-F5344CB8AC3E}">
        <p14:creationId xmlns:p14="http://schemas.microsoft.com/office/powerpoint/2010/main" val="8071020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Autofit/>
          </a:bodyPr>
          <a:lstStyle/>
          <a:p>
            <a:r>
              <a:rPr lang="es-ES" sz="2800" dirty="0" smtClean="0"/>
              <a:t>Número de profesores de planta por máximo título alcanzado – Bogotá y Santa Marta  2014-1 </a:t>
            </a:r>
            <a:endParaRPr lang="es-ES" sz="28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675375666"/>
              </p:ext>
            </p:extLst>
          </p:nvPr>
        </p:nvGraphicFramePr>
        <p:xfrm>
          <a:off x="510418" y="1500900"/>
          <a:ext cx="8463205" cy="4348526"/>
        </p:xfrm>
        <a:graphic>
          <a:graphicData uri="http://schemas.openxmlformats.org/drawingml/2006/table">
            <a:tbl>
              <a:tblPr/>
              <a:tblGrid>
                <a:gridCol w="2189233"/>
                <a:gridCol w="1045662"/>
                <a:gridCol w="1045662"/>
                <a:gridCol w="1045662"/>
                <a:gridCol w="1045662"/>
                <a:gridCol w="965495"/>
                <a:gridCol w="1125829"/>
              </a:tblGrid>
              <a:tr h="621218">
                <a:tc>
                  <a:txBody>
                    <a:bodyPr/>
                    <a:lstStyle/>
                    <a:p>
                      <a:pPr algn="ctr" fontAlgn="b"/>
                      <a:r>
                        <a:rPr lang="es-ES" sz="1600" b="1" i="0" u="none" strike="noStrike" dirty="0" smtClean="0">
                          <a:solidFill>
                            <a:srgbClr val="FFFFFF"/>
                          </a:solidFill>
                          <a:effectLst/>
                          <a:latin typeface="Calibri"/>
                        </a:rPr>
                        <a:t>Facultad</a:t>
                      </a:r>
                      <a:endParaRPr lang="es-ES" sz="1600" b="1" i="0" u="none" strike="noStrike" dirty="0">
                        <a:solidFill>
                          <a:srgbClr val="FFFFFF"/>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dirty="0">
                          <a:solidFill>
                            <a:srgbClr val="FFFFFF"/>
                          </a:solidFill>
                          <a:effectLst/>
                          <a:latin typeface="Calibri"/>
                        </a:rPr>
                        <a:t>Profesional </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dirty="0" smtClean="0">
                          <a:solidFill>
                            <a:srgbClr val="FFFFFF"/>
                          </a:solidFill>
                          <a:effectLst/>
                          <a:latin typeface="Calibri"/>
                        </a:rPr>
                        <a:t>Especial.</a:t>
                      </a:r>
                      <a:endParaRPr lang="es-ES" sz="1600" b="1" i="0" u="none" strike="noStrike" dirty="0">
                        <a:solidFill>
                          <a:srgbClr val="FFFFFF"/>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a:solidFill>
                            <a:srgbClr val="FFFFFF"/>
                          </a:solidFill>
                          <a:effectLst/>
                          <a:latin typeface="Calibri"/>
                        </a:rPr>
                        <a:t>Maestría</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a:solidFill>
                            <a:srgbClr val="FFFFFF"/>
                          </a:solidFill>
                          <a:effectLst/>
                          <a:latin typeface="Calibri"/>
                        </a:rPr>
                        <a:t>Doctorado</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dirty="0" smtClean="0">
                          <a:solidFill>
                            <a:srgbClr val="FFFFFF"/>
                          </a:solidFill>
                          <a:effectLst/>
                          <a:latin typeface="Calibri"/>
                        </a:rPr>
                        <a:t>Total</a:t>
                      </a:r>
                      <a:endParaRPr lang="es-ES" sz="1600" b="1" i="0" u="none" strike="noStrike" dirty="0">
                        <a:solidFill>
                          <a:srgbClr val="FFFFFF"/>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dirty="0" smtClean="0">
                          <a:solidFill>
                            <a:srgbClr val="FFFFFF"/>
                          </a:solidFill>
                          <a:effectLst/>
                          <a:latin typeface="Calibri"/>
                        </a:rPr>
                        <a:t>Participación</a:t>
                      </a:r>
                      <a:endParaRPr lang="es-ES" sz="1600" b="1" i="0" u="none" strike="noStrike" dirty="0">
                        <a:solidFill>
                          <a:srgbClr val="FFFFFF"/>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r>
              <a:tr h="621218">
                <a:tc>
                  <a:txBody>
                    <a:bodyPr/>
                    <a:lstStyle/>
                    <a:p>
                      <a:pPr algn="l" fontAlgn="b"/>
                      <a:r>
                        <a:rPr lang="es-ES" sz="1600" b="0" i="0" u="none" strike="noStrike" dirty="0">
                          <a:solidFill>
                            <a:srgbClr val="000000"/>
                          </a:solidFill>
                          <a:effectLst/>
                          <a:latin typeface="Calibri"/>
                        </a:rPr>
                        <a:t>Artes y Diseño</a:t>
                      </a:r>
                    </a:p>
                  </a:txBody>
                  <a:tcPr marL="156051"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a:solidFill>
                            <a:srgbClr val="000000"/>
                          </a:solidFill>
                          <a:effectLst/>
                          <a:latin typeface="Calibri"/>
                        </a:rPr>
                        <a:t>4</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a:solidFill>
                            <a:srgbClr val="000000"/>
                          </a:solidFill>
                          <a:effectLst/>
                          <a:latin typeface="Calibri"/>
                        </a:rPr>
                        <a:t>20</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59</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a:solidFill>
                            <a:srgbClr val="000000"/>
                          </a:solidFill>
                          <a:effectLst/>
                          <a:latin typeface="Calibri"/>
                        </a:rPr>
                        <a:t>5</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88</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smtClean="0">
                          <a:solidFill>
                            <a:srgbClr val="000000"/>
                          </a:solidFill>
                          <a:effectLst/>
                          <a:latin typeface="Calibri"/>
                        </a:rPr>
                        <a:t>36%</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621218">
                <a:tc>
                  <a:txBody>
                    <a:bodyPr/>
                    <a:lstStyle/>
                    <a:p>
                      <a:pPr algn="l" fontAlgn="b"/>
                      <a:r>
                        <a:rPr lang="es-ES" sz="1600" b="0" i="0" u="none" strike="noStrike" dirty="0">
                          <a:solidFill>
                            <a:srgbClr val="000000"/>
                          </a:solidFill>
                          <a:effectLst/>
                          <a:latin typeface="Calibri"/>
                        </a:rPr>
                        <a:t>Ciencias Económicas - Administrativas</a:t>
                      </a:r>
                    </a:p>
                  </a:txBody>
                  <a:tcPr marL="156051"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 </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3</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50</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4</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57</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smtClean="0">
                          <a:solidFill>
                            <a:srgbClr val="000000"/>
                          </a:solidFill>
                          <a:effectLst/>
                          <a:latin typeface="Calibri"/>
                        </a:rPr>
                        <a:t>23%</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621218">
                <a:tc>
                  <a:txBody>
                    <a:bodyPr/>
                    <a:lstStyle/>
                    <a:p>
                      <a:pPr algn="l" fontAlgn="b"/>
                      <a:r>
                        <a:rPr lang="es-ES" sz="1600" b="0" i="0" u="none" strike="noStrike" dirty="0">
                          <a:solidFill>
                            <a:srgbClr val="000000"/>
                          </a:solidFill>
                          <a:effectLst/>
                          <a:latin typeface="Calibri"/>
                        </a:rPr>
                        <a:t>Ciencias Naturales e Ingeniería</a:t>
                      </a:r>
                    </a:p>
                  </a:txBody>
                  <a:tcPr marL="156051"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5</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2</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a:solidFill>
                            <a:srgbClr val="000000"/>
                          </a:solidFill>
                          <a:effectLst/>
                          <a:latin typeface="Calibri"/>
                        </a:rPr>
                        <a:t>22</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a:solidFill>
                            <a:srgbClr val="000000"/>
                          </a:solidFill>
                          <a:effectLst/>
                          <a:latin typeface="Calibri"/>
                        </a:rPr>
                        <a:t>22</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51</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smtClean="0">
                          <a:solidFill>
                            <a:srgbClr val="000000"/>
                          </a:solidFill>
                          <a:effectLst/>
                          <a:latin typeface="Calibri"/>
                        </a:rPr>
                        <a:t>21%</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621218">
                <a:tc>
                  <a:txBody>
                    <a:bodyPr/>
                    <a:lstStyle/>
                    <a:p>
                      <a:pPr algn="l" fontAlgn="b"/>
                      <a:r>
                        <a:rPr lang="es-ES" sz="1600" b="0" i="0" u="none" strike="noStrike" dirty="0">
                          <a:solidFill>
                            <a:srgbClr val="000000"/>
                          </a:solidFill>
                          <a:effectLst/>
                          <a:latin typeface="Calibri"/>
                        </a:rPr>
                        <a:t>Ciencias Sociales</a:t>
                      </a:r>
                    </a:p>
                  </a:txBody>
                  <a:tcPr marL="156051"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3</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4</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a:solidFill>
                            <a:srgbClr val="000000"/>
                          </a:solidFill>
                          <a:effectLst/>
                          <a:latin typeface="Calibri"/>
                        </a:rPr>
                        <a:t>32</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a:solidFill>
                            <a:srgbClr val="000000"/>
                          </a:solidFill>
                          <a:effectLst/>
                          <a:latin typeface="Calibri"/>
                        </a:rPr>
                        <a:t>11</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a:solidFill>
                            <a:srgbClr val="000000"/>
                          </a:solidFill>
                          <a:effectLst/>
                          <a:latin typeface="Calibri"/>
                        </a:rPr>
                        <a:t>50</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fontAlgn="b"/>
                      <a:r>
                        <a:rPr lang="es-ES" sz="1600" b="0" i="0" u="none" strike="noStrike" dirty="0" smtClean="0">
                          <a:solidFill>
                            <a:srgbClr val="000000"/>
                          </a:solidFill>
                          <a:effectLst/>
                          <a:latin typeface="Calibri"/>
                        </a:rPr>
                        <a:t>20%</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621218">
                <a:tc>
                  <a:txBody>
                    <a:bodyPr/>
                    <a:lstStyle/>
                    <a:p>
                      <a:pPr algn="l" fontAlgn="b"/>
                      <a:r>
                        <a:rPr lang="es-ES" sz="1600" b="1" i="0" u="none" strike="noStrike" dirty="0">
                          <a:solidFill>
                            <a:srgbClr val="000000"/>
                          </a:solidFill>
                          <a:effectLst/>
                          <a:latin typeface="Calibri"/>
                        </a:rPr>
                        <a:t>Total general</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a:solidFill>
                            <a:schemeClr val="tx1"/>
                          </a:solidFill>
                          <a:effectLst/>
                          <a:latin typeface="Calibri"/>
                        </a:rPr>
                        <a:t>12</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a:solidFill>
                            <a:schemeClr val="tx1"/>
                          </a:solidFill>
                          <a:effectLst/>
                          <a:latin typeface="Calibri"/>
                        </a:rPr>
                        <a:t>29</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a:solidFill>
                            <a:schemeClr val="tx1"/>
                          </a:solidFill>
                          <a:effectLst/>
                          <a:latin typeface="Calibri"/>
                        </a:rPr>
                        <a:t>163</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a:solidFill>
                            <a:schemeClr val="tx1"/>
                          </a:solidFill>
                          <a:effectLst/>
                          <a:latin typeface="Calibri"/>
                        </a:rPr>
                        <a:t>42</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a:solidFill>
                            <a:schemeClr val="tx1"/>
                          </a:solidFill>
                          <a:effectLst/>
                          <a:latin typeface="Calibri"/>
                        </a:rPr>
                        <a:t>246</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100%</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21218">
                <a:tc>
                  <a:txBody>
                    <a:bodyPr/>
                    <a:lstStyle/>
                    <a:p>
                      <a:pPr algn="l" fontAlgn="b"/>
                      <a:r>
                        <a:rPr lang="es-ES" sz="1600" b="1" i="0" u="none" strike="noStrike" dirty="0" smtClean="0">
                          <a:solidFill>
                            <a:srgbClr val="000000"/>
                          </a:solidFill>
                          <a:effectLst/>
                          <a:latin typeface="Calibri"/>
                        </a:rPr>
                        <a:t>Porcentajes</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5%</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12%</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66%</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17%</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100%</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lumMod val="50000"/>
                      </a:schemeClr>
                    </a:solidFill>
                  </a:tcPr>
                </a:tc>
              </a:tr>
            </a:tbl>
          </a:graphicData>
        </a:graphic>
      </p:graphicFrame>
    </p:spTree>
    <p:extLst>
      <p:ext uri="{BB962C8B-B14F-4D97-AF65-F5344CB8AC3E}">
        <p14:creationId xmlns:p14="http://schemas.microsoft.com/office/powerpoint/2010/main" val="7189786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68154" y="138558"/>
            <a:ext cx="8426768" cy="796950"/>
          </a:xfrm>
        </p:spPr>
        <p:txBody>
          <a:bodyPr>
            <a:noAutofit/>
          </a:bodyPr>
          <a:lstStyle/>
          <a:p>
            <a:r>
              <a:rPr lang="es-ES" sz="2400" dirty="0">
                <a:solidFill>
                  <a:srgbClr val="1F497D"/>
                </a:solidFill>
              </a:rPr>
              <a:t>Distribución de la planta profesoral por máximo título </a:t>
            </a:r>
            <a:r>
              <a:rPr lang="es-ES" sz="2400" dirty="0" smtClean="0">
                <a:solidFill>
                  <a:srgbClr val="1F497D"/>
                </a:solidFill>
              </a:rPr>
              <a:t>alcanzado por Facultad </a:t>
            </a:r>
            <a:r>
              <a:rPr lang="es-ES" sz="2400" dirty="0">
                <a:solidFill>
                  <a:srgbClr val="1F497D"/>
                </a:solidFill>
              </a:rPr>
              <a:t>- Bogotá y Santa </a:t>
            </a:r>
            <a:r>
              <a:rPr lang="es-ES" sz="2400" dirty="0" smtClean="0">
                <a:solidFill>
                  <a:srgbClr val="1F497D"/>
                </a:solidFill>
              </a:rPr>
              <a:t>Marta</a:t>
            </a:r>
            <a:endParaRPr lang="es-ES" sz="2400" dirty="0"/>
          </a:p>
        </p:txBody>
      </p:sp>
      <p:graphicFrame>
        <p:nvGraphicFramePr>
          <p:cNvPr id="10" name="Gráfico 9"/>
          <p:cNvGraphicFramePr>
            <a:graphicFrameLocks/>
          </p:cNvGraphicFramePr>
          <p:nvPr>
            <p:extLst>
              <p:ext uri="{D42A27DB-BD31-4B8C-83A1-F6EECF244321}">
                <p14:modId xmlns:p14="http://schemas.microsoft.com/office/powerpoint/2010/main" val="955073492"/>
              </p:ext>
            </p:extLst>
          </p:nvPr>
        </p:nvGraphicFramePr>
        <p:xfrm>
          <a:off x="207089" y="3414738"/>
          <a:ext cx="468153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p:cNvGraphicFramePr>
            <a:graphicFrameLocks/>
          </p:cNvGraphicFramePr>
          <p:nvPr>
            <p:extLst>
              <p:ext uri="{D42A27DB-BD31-4B8C-83A1-F6EECF244321}">
                <p14:modId xmlns:p14="http://schemas.microsoft.com/office/powerpoint/2010/main" val="4239839937"/>
              </p:ext>
            </p:extLst>
          </p:nvPr>
        </p:nvGraphicFramePr>
        <p:xfrm>
          <a:off x="4548230" y="3506002"/>
          <a:ext cx="4681538"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p:cNvGraphicFramePr>
            <a:graphicFrameLocks/>
          </p:cNvGraphicFramePr>
          <p:nvPr>
            <p:extLst>
              <p:ext uri="{D42A27DB-BD31-4B8C-83A1-F6EECF244321}">
                <p14:modId xmlns:p14="http://schemas.microsoft.com/office/powerpoint/2010/main" val="4116667717"/>
              </p:ext>
            </p:extLst>
          </p:nvPr>
        </p:nvGraphicFramePr>
        <p:xfrm>
          <a:off x="207089" y="943180"/>
          <a:ext cx="4681538"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áfico 14"/>
          <p:cNvGraphicFramePr>
            <a:graphicFrameLocks/>
          </p:cNvGraphicFramePr>
          <p:nvPr>
            <p:extLst>
              <p:ext uri="{D42A27DB-BD31-4B8C-83A1-F6EECF244321}">
                <p14:modId xmlns:p14="http://schemas.microsoft.com/office/powerpoint/2010/main" val="2589121445"/>
              </p:ext>
            </p:extLst>
          </p:nvPr>
        </p:nvGraphicFramePr>
        <p:xfrm>
          <a:off x="4548230" y="943180"/>
          <a:ext cx="4681538"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228554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Autofit/>
          </a:bodyPr>
          <a:lstStyle/>
          <a:p>
            <a:r>
              <a:rPr lang="es-ES" sz="2800" dirty="0" smtClean="0"/>
              <a:t>Número de profesores de planta por máximo título alcanzado – Bogotá y Santa Marta </a:t>
            </a:r>
            <a:endParaRPr lang="es-ES" sz="28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30044435"/>
              </p:ext>
            </p:extLst>
          </p:nvPr>
        </p:nvGraphicFramePr>
        <p:xfrm>
          <a:off x="379688" y="2032961"/>
          <a:ext cx="8656094" cy="3132805"/>
        </p:xfrm>
        <a:graphic>
          <a:graphicData uri="http://schemas.openxmlformats.org/drawingml/2006/table">
            <a:tbl>
              <a:tblPr/>
              <a:tblGrid>
                <a:gridCol w="1651943"/>
                <a:gridCol w="1593536"/>
                <a:gridCol w="1556479"/>
                <a:gridCol w="1315595"/>
                <a:gridCol w="1232212"/>
                <a:gridCol w="1306329"/>
              </a:tblGrid>
              <a:tr h="541094">
                <a:tc>
                  <a:txBody>
                    <a:bodyPr/>
                    <a:lstStyle/>
                    <a:p>
                      <a:pPr algn="ctr" fontAlgn="b"/>
                      <a:r>
                        <a:rPr lang="es-ES" sz="1600" b="1" i="0" u="none" strike="noStrike" dirty="0" smtClean="0">
                          <a:solidFill>
                            <a:srgbClr val="FFFFFF"/>
                          </a:solidFill>
                          <a:effectLst/>
                          <a:latin typeface="Calibri"/>
                        </a:rPr>
                        <a:t>Universidad</a:t>
                      </a:r>
                      <a:endParaRPr lang="es-ES" sz="1600" b="1" i="0" u="none" strike="noStrike" dirty="0">
                        <a:solidFill>
                          <a:srgbClr val="FFFFFF"/>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dirty="0">
                          <a:solidFill>
                            <a:srgbClr val="FFFFFF"/>
                          </a:solidFill>
                          <a:effectLst/>
                          <a:latin typeface="Calibri"/>
                        </a:rPr>
                        <a:t>Profesional </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dirty="0" smtClean="0">
                          <a:solidFill>
                            <a:srgbClr val="FFFFFF"/>
                          </a:solidFill>
                          <a:effectLst/>
                          <a:latin typeface="Calibri"/>
                        </a:rPr>
                        <a:t>Especial.</a:t>
                      </a:r>
                      <a:endParaRPr lang="es-ES" sz="1600" b="1" i="0" u="none" strike="noStrike" dirty="0">
                        <a:solidFill>
                          <a:srgbClr val="FFFFFF"/>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a:solidFill>
                            <a:srgbClr val="FFFFFF"/>
                          </a:solidFill>
                          <a:effectLst/>
                          <a:latin typeface="Calibri"/>
                        </a:rPr>
                        <a:t>Maestría</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a:solidFill>
                            <a:srgbClr val="FFFFFF"/>
                          </a:solidFill>
                          <a:effectLst/>
                          <a:latin typeface="Calibri"/>
                        </a:rPr>
                        <a:t>Doctorado</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c>
                  <a:txBody>
                    <a:bodyPr/>
                    <a:lstStyle/>
                    <a:p>
                      <a:pPr algn="ctr" fontAlgn="b"/>
                      <a:r>
                        <a:rPr lang="es-ES" sz="1600" b="1" i="0" u="none" strike="noStrike" dirty="0" smtClean="0">
                          <a:solidFill>
                            <a:srgbClr val="FFFFFF"/>
                          </a:solidFill>
                          <a:effectLst/>
                          <a:latin typeface="Calibri"/>
                        </a:rPr>
                        <a:t>Total</a:t>
                      </a:r>
                      <a:endParaRPr lang="es-ES" sz="1600" b="1" i="0" u="none" strike="noStrike" dirty="0">
                        <a:solidFill>
                          <a:srgbClr val="FFFFFF"/>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14425C"/>
                    </a:solidFill>
                  </a:tcPr>
                </a:tc>
              </a:tr>
              <a:tr h="446906">
                <a:tc rowSpan="2">
                  <a:txBody>
                    <a:bodyPr/>
                    <a:lstStyle/>
                    <a:p>
                      <a:pPr algn="ctr" fontAlgn="b"/>
                      <a:r>
                        <a:rPr lang="es-ES" sz="1600" b="1" i="0" u="none" strike="noStrike" dirty="0" smtClean="0">
                          <a:solidFill>
                            <a:srgbClr val="000000"/>
                          </a:solidFill>
                          <a:effectLst/>
                          <a:latin typeface="Calibri"/>
                        </a:rPr>
                        <a:t>Tadeo</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i="0" u="none" strike="noStrike" dirty="0">
                          <a:solidFill>
                            <a:schemeClr val="tx1"/>
                          </a:solidFill>
                          <a:effectLst/>
                          <a:latin typeface="Calibri"/>
                        </a:rPr>
                        <a:t>12</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i="0" u="none" strike="noStrike" dirty="0">
                          <a:solidFill>
                            <a:schemeClr val="tx1"/>
                          </a:solidFill>
                          <a:effectLst/>
                          <a:latin typeface="Calibri"/>
                        </a:rPr>
                        <a:t>29</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i="0" u="none" strike="noStrike" dirty="0">
                          <a:solidFill>
                            <a:schemeClr val="tx1"/>
                          </a:solidFill>
                          <a:effectLst/>
                          <a:latin typeface="Calibri"/>
                        </a:rPr>
                        <a:t>163</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i="0" u="none" strike="noStrike" dirty="0">
                          <a:solidFill>
                            <a:schemeClr val="tx1"/>
                          </a:solidFill>
                          <a:effectLst/>
                          <a:latin typeface="Calibri"/>
                        </a:rPr>
                        <a:t>42</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i="0" u="none" strike="noStrike" dirty="0">
                          <a:solidFill>
                            <a:schemeClr val="tx1"/>
                          </a:solidFill>
                          <a:effectLst/>
                          <a:latin typeface="Calibri"/>
                        </a:rPr>
                        <a:t>246</a:t>
                      </a: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28961">
                <a:tc vMerge="1">
                  <a:txBody>
                    <a:bodyPr/>
                    <a:lstStyle/>
                    <a:p>
                      <a:pPr algn="l" fontAlgn="b"/>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5%</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12%</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66%</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17%</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chemeClr val="tx1"/>
                          </a:solidFill>
                          <a:effectLst/>
                          <a:latin typeface="Calibri"/>
                        </a:rPr>
                        <a:t>100%</a:t>
                      </a:r>
                      <a:endParaRPr lang="es-ES" sz="1600" b="1" i="0" u="none" strike="noStrike" dirty="0">
                        <a:solidFill>
                          <a:schemeClr val="tx1"/>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28961">
                <a:tc rowSpan="2">
                  <a:txBody>
                    <a:bodyPr/>
                    <a:lstStyle/>
                    <a:p>
                      <a:pPr algn="ctr" fontAlgn="b"/>
                      <a:r>
                        <a:rPr lang="es-ES" sz="1600" b="1" i="0" u="none" strike="noStrike" dirty="0" smtClean="0">
                          <a:solidFill>
                            <a:srgbClr val="000000"/>
                          </a:solidFill>
                          <a:effectLst/>
                          <a:latin typeface="Calibri"/>
                        </a:rPr>
                        <a:t>Rosario</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u="none" strike="noStrike" dirty="0" smtClean="0">
                          <a:effectLst/>
                        </a:rPr>
                        <a:t>52</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u="none" strike="noStrike" dirty="0">
                          <a:effectLst/>
                        </a:rPr>
                        <a:t>134</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u="none" strike="noStrike" dirty="0">
                          <a:effectLst/>
                        </a:rPr>
                        <a:t>134</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u="none" strike="noStrike">
                          <a:effectLst/>
                        </a:rPr>
                        <a:t>135</a:t>
                      </a:r>
                      <a:endParaRPr lang="es-ES" sz="1600" b="0" i="0" u="none" strike="noStrike">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u="none" strike="noStrike" dirty="0">
                          <a:effectLst/>
                        </a:rPr>
                        <a:t>455</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28961">
                <a:tc vMerge="1">
                  <a:txBody>
                    <a:bodyPr/>
                    <a:lstStyle/>
                    <a:p>
                      <a:pPr algn="l" fontAlgn="b"/>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u="none" strike="noStrike" dirty="0" smtClean="0">
                          <a:effectLst/>
                        </a:rPr>
                        <a:t>12%</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u="none" strike="noStrike" dirty="0" smtClean="0">
                          <a:effectLst/>
                        </a:rPr>
                        <a:t>29%</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u="none" strike="noStrike" dirty="0" smtClean="0">
                          <a:effectLst/>
                        </a:rPr>
                        <a:t>29%</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u="none" strike="noStrike" dirty="0" smtClean="0">
                          <a:effectLst/>
                        </a:rPr>
                        <a:t>30%</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rgbClr val="000000"/>
                          </a:solidFill>
                          <a:effectLst/>
                          <a:latin typeface="Calibri"/>
                        </a:rPr>
                        <a:t>100%</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28961">
                <a:tc rowSpan="2">
                  <a:txBody>
                    <a:bodyPr/>
                    <a:lstStyle/>
                    <a:p>
                      <a:pPr algn="ctr" fontAlgn="b"/>
                      <a:r>
                        <a:rPr lang="es-ES" sz="1600" b="1" i="0" u="none" strike="noStrike" dirty="0" smtClean="0">
                          <a:solidFill>
                            <a:srgbClr val="000000"/>
                          </a:solidFill>
                          <a:effectLst/>
                          <a:latin typeface="Calibri"/>
                        </a:rPr>
                        <a:t>Norte</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u="none" strike="noStrike" dirty="0">
                          <a:effectLst/>
                        </a:rPr>
                        <a:t>9</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u="none" strike="noStrike" dirty="0">
                          <a:effectLst/>
                        </a:rPr>
                        <a:t>14</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u="none" strike="noStrike" dirty="0">
                          <a:effectLst/>
                        </a:rPr>
                        <a:t>213</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u="none" strike="noStrike" dirty="0">
                          <a:effectLst/>
                        </a:rPr>
                        <a:t>156</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0" u="none" strike="noStrike" dirty="0" smtClean="0">
                          <a:effectLst/>
                        </a:rPr>
                        <a:t>392</a:t>
                      </a:r>
                      <a:endParaRPr lang="es-ES" sz="1600" b="0"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28961">
                <a:tc vMerge="1">
                  <a:txBody>
                    <a:bodyPr/>
                    <a:lstStyle/>
                    <a:p>
                      <a:pPr algn="l" fontAlgn="b"/>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u="none" strike="noStrike" dirty="0" smtClean="0">
                          <a:effectLst/>
                        </a:rPr>
                        <a:t>2%</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u="none" strike="noStrike" dirty="0" smtClean="0">
                          <a:effectLst/>
                        </a:rPr>
                        <a:t>4%</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u="none" strike="noStrike" dirty="0" smtClean="0">
                          <a:effectLst/>
                        </a:rPr>
                        <a:t>54%</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u="none" strike="noStrike" dirty="0" smtClean="0">
                          <a:effectLst/>
                        </a:rPr>
                        <a:t>40%</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fontAlgn="b"/>
                      <a:r>
                        <a:rPr lang="es-ES" sz="1600" b="1" i="0" u="none" strike="noStrike" dirty="0" smtClean="0">
                          <a:solidFill>
                            <a:srgbClr val="000000"/>
                          </a:solidFill>
                          <a:effectLst/>
                          <a:latin typeface="Calibri"/>
                        </a:rPr>
                        <a:t>100%</a:t>
                      </a:r>
                      <a:endParaRPr lang="es-ES" sz="1600" b="1" i="0" u="none" strike="noStrike" dirty="0">
                        <a:solidFill>
                          <a:srgbClr val="000000"/>
                        </a:solidFill>
                        <a:effectLst/>
                        <a:latin typeface="Calibri"/>
                      </a:endParaRPr>
                    </a:p>
                  </a:txBody>
                  <a:tcPr marL="0" marR="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3" name="CuadroTexto 2"/>
          <p:cNvSpPr txBox="1"/>
          <p:nvPr/>
        </p:nvSpPr>
        <p:spPr>
          <a:xfrm>
            <a:off x="468154" y="5443200"/>
            <a:ext cx="8426768" cy="369332"/>
          </a:xfrm>
          <a:prstGeom prst="rect">
            <a:avLst/>
          </a:prstGeom>
          <a:noFill/>
        </p:spPr>
        <p:txBody>
          <a:bodyPr wrap="square" rtlCol="0">
            <a:spAutoFit/>
          </a:bodyPr>
          <a:lstStyle/>
          <a:p>
            <a:r>
              <a:rPr lang="es-ES" dirty="0" smtClean="0"/>
              <a:t>Datos tomados de los boletines estadísticos 2012 de las Universidades Rosario y Norte</a:t>
            </a:r>
            <a:endParaRPr lang="es-ES" dirty="0"/>
          </a:p>
        </p:txBody>
      </p:sp>
    </p:spTree>
    <p:extLst>
      <p:ext uri="{BB962C8B-B14F-4D97-AF65-F5344CB8AC3E}">
        <p14:creationId xmlns:p14="http://schemas.microsoft.com/office/powerpoint/2010/main" val="3073490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2800" dirty="0" smtClean="0"/>
              <a:t>Número de profesores que adelantan estudios de posgrado 2013 y 2014 - Bogotá </a:t>
            </a:r>
            <a:r>
              <a:rPr lang="es-ES" sz="2800" dirty="0"/>
              <a:t>y Santa Marta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959419357"/>
              </p:ext>
            </p:extLst>
          </p:nvPr>
        </p:nvGraphicFramePr>
        <p:xfrm>
          <a:off x="468154" y="1539395"/>
          <a:ext cx="8426761" cy="4086257"/>
        </p:xfrm>
        <a:graphic>
          <a:graphicData uri="http://schemas.openxmlformats.org/drawingml/2006/table">
            <a:tbl>
              <a:tblPr/>
              <a:tblGrid>
                <a:gridCol w="1833208"/>
                <a:gridCol w="898477"/>
                <a:gridCol w="609667"/>
                <a:gridCol w="726487"/>
                <a:gridCol w="726487"/>
                <a:gridCol w="726487"/>
                <a:gridCol w="726487"/>
                <a:gridCol w="726487"/>
                <a:gridCol w="726487"/>
                <a:gridCol w="726487"/>
              </a:tblGrid>
              <a:tr h="583751">
                <a:tc rowSpan="2">
                  <a:txBody>
                    <a:bodyPr/>
                    <a:lstStyle/>
                    <a:p>
                      <a:pPr algn="ctr" fontAlgn="ctr"/>
                      <a:r>
                        <a:rPr lang="es-ES" sz="1400" b="0" i="0" u="none" strike="noStrike">
                          <a:solidFill>
                            <a:srgbClr val="FFFFFF"/>
                          </a:solidFill>
                          <a:effectLst/>
                          <a:latin typeface="Calibri"/>
                        </a:rPr>
                        <a:t>Facultad</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rowSpan="2">
                  <a:txBody>
                    <a:bodyPr/>
                    <a:lstStyle/>
                    <a:p>
                      <a:pPr algn="ctr" fontAlgn="ctr"/>
                      <a:r>
                        <a:rPr lang="es-ES" sz="1400" b="0" i="0" u="none" strike="noStrike" dirty="0">
                          <a:solidFill>
                            <a:srgbClr val="FFFFFF"/>
                          </a:solidFill>
                          <a:effectLst/>
                          <a:latin typeface="Calibri"/>
                        </a:rPr>
                        <a:t>Total profesores</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gridSpan="2">
                  <a:txBody>
                    <a:bodyPr/>
                    <a:lstStyle/>
                    <a:p>
                      <a:pPr algn="ctr" fontAlgn="ctr"/>
                      <a:r>
                        <a:rPr lang="es-ES" sz="1400" b="0" i="0" u="none" strike="noStrike" dirty="0">
                          <a:solidFill>
                            <a:srgbClr val="FFFFFF"/>
                          </a:solidFill>
                          <a:effectLst/>
                          <a:latin typeface="Calibri"/>
                        </a:rPr>
                        <a:t>Especialización</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hMerge="1">
                  <a:txBody>
                    <a:bodyPr/>
                    <a:lstStyle/>
                    <a:p>
                      <a:endParaRPr lang="es-ES"/>
                    </a:p>
                  </a:txBody>
                  <a:tcPr/>
                </a:tc>
                <a:tc gridSpan="2">
                  <a:txBody>
                    <a:bodyPr/>
                    <a:lstStyle/>
                    <a:p>
                      <a:pPr algn="ctr" fontAlgn="ctr"/>
                      <a:r>
                        <a:rPr lang="es-ES" sz="1400" b="0" i="0" u="none" strike="noStrike">
                          <a:solidFill>
                            <a:srgbClr val="FFFFFF"/>
                          </a:solidFill>
                          <a:effectLst/>
                          <a:latin typeface="Calibri"/>
                        </a:rPr>
                        <a:t>Maestría</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hMerge="1">
                  <a:txBody>
                    <a:bodyPr/>
                    <a:lstStyle/>
                    <a:p>
                      <a:endParaRPr lang="es-ES"/>
                    </a:p>
                  </a:txBody>
                  <a:tcPr/>
                </a:tc>
                <a:tc gridSpan="2">
                  <a:txBody>
                    <a:bodyPr/>
                    <a:lstStyle/>
                    <a:p>
                      <a:pPr algn="ctr" fontAlgn="ctr"/>
                      <a:r>
                        <a:rPr lang="es-ES" sz="1400" b="0" i="0" u="none" strike="noStrike">
                          <a:solidFill>
                            <a:srgbClr val="FFFFFF"/>
                          </a:solidFill>
                          <a:effectLst/>
                          <a:latin typeface="Calibri"/>
                        </a:rPr>
                        <a:t>Doctorado</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hMerge="1">
                  <a:txBody>
                    <a:bodyPr/>
                    <a:lstStyle/>
                    <a:p>
                      <a:endParaRPr lang="es-ES"/>
                    </a:p>
                  </a:txBody>
                  <a:tcPr/>
                </a:tc>
                <a:tc gridSpan="2">
                  <a:txBody>
                    <a:bodyPr/>
                    <a:lstStyle/>
                    <a:p>
                      <a:pPr algn="ctr" fontAlgn="ctr"/>
                      <a:r>
                        <a:rPr lang="es-ES" sz="1400" b="0" i="0" u="none" strike="noStrike">
                          <a:solidFill>
                            <a:srgbClr val="FFFFFF"/>
                          </a:solidFill>
                          <a:effectLst/>
                          <a:latin typeface="Calibri"/>
                        </a:rPr>
                        <a:t>Total profesores estudiando</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hMerge="1">
                  <a:txBody>
                    <a:bodyPr/>
                    <a:lstStyle/>
                    <a:p>
                      <a:endParaRPr lang="es-ES"/>
                    </a:p>
                  </a:txBody>
                  <a:tcPr/>
                </a:tc>
              </a:tr>
              <a:tr h="583751">
                <a:tc vMerge="1">
                  <a:txBody>
                    <a:bodyPr/>
                    <a:lstStyle/>
                    <a:p>
                      <a:endParaRPr lang="es-ES"/>
                    </a:p>
                  </a:txBody>
                  <a:tcPr/>
                </a:tc>
                <a:tc vMerge="1">
                  <a:txBody>
                    <a:bodyPr/>
                    <a:lstStyle/>
                    <a:p>
                      <a:endParaRPr lang="es-ES"/>
                    </a:p>
                  </a:txBody>
                  <a:tcPr/>
                </a:tc>
                <a:tc>
                  <a:txBody>
                    <a:bodyPr/>
                    <a:lstStyle/>
                    <a:p>
                      <a:pPr algn="ctr" fontAlgn="ctr"/>
                      <a:r>
                        <a:rPr lang="es-ES" sz="1400" b="0" i="0" u="none" strike="noStrike">
                          <a:solidFill>
                            <a:srgbClr val="FFFFFF"/>
                          </a:solidFill>
                          <a:effectLst/>
                          <a:latin typeface="Calibri"/>
                        </a:rPr>
                        <a:t>No.</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No.</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No.</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dirty="0" smtClean="0">
                          <a:solidFill>
                            <a:srgbClr val="FFFFFF"/>
                          </a:solidFill>
                          <a:effectLst/>
                          <a:latin typeface="Calibri"/>
                        </a:rPr>
                        <a:t>No.</a:t>
                      </a:r>
                      <a:endParaRPr lang="es-ES" sz="1400" b="0" i="0" u="none" strike="noStrike" dirty="0">
                        <a:solidFill>
                          <a:srgbClr val="FFFFFF"/>
                        </a:solidFill>
                        <a:effectLst/>
                        <a:latin typeface="Calibri"/>
                      </a:endParaRP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r>
              <a:tr h="583751">
                <a:tc>
                  <a:txBody>
                    <a:bodyPr/>
                    <a:lstStyle/>
                    <a:p>
                      <a:pPr algn="l" fontAlgn="ctr"/>
                      <a:r>
                        <a:rPr lang="es-ES" sz="1400" b="0" i="0" u="none" strike="noStrike" dirty="0">
                          <a:solidFill>
                            <a:srgbClr val="000000"/>
                          </a:solidFill>
                          <a:effectLst/>
                          <a:latin typeface="Calibri"/>
                        </a:rPr>
                        <a:t>Artes y Diseño</a:t>
                      </a:r>
                    </a:p>
                  </a:txBody>
                  <a:tcPr marL="124075"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88</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2</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2%</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23</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26%</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10</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11%</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35</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40%</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r>
              <a:tr h="583751">
                <a:tc>
                  <a:txBody>
                    <a:bodyPr/>
                    <a:lstStyle/>
                    <a:p>
                      <a:pPr algn="l" fontAlgn="ctr"/>
                      <a:r>
                        <a:rPr lang="es-ES" sz="1400" b="0" i="0" u="none" strike="noStrike">
                          <a:solidFill>
                            <a:srgbClr val="000000"/>
                          </a:solidFill>
                          <a:effectLst/>
                          <a:latin typeface="Calibri"/>
                        </a:rPr>
                        <a:t>Ciencias Económicas - Administrativas</a:t>
                      </a:r>
                    </a:p>
                  </a:txBody>
                  <a:tcPr marL="124075"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57</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 </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0</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3</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5%</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8</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14%</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11</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19%</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r>
              <a:tr h="583751">
                <a:tc>
                  <a:txBody>
                    <a:bodyPr/>
                    <a:lstStyle/>
                    <a:p>
                      <a:pPr algn="l" fontAlgn="ctr"/>
                      <a:r>
                        <a:rPr lang="es-ES" sz="1400" b="0" i="0" u="none" strike="noStrike">
                          <a:solidFill>
                            <a:srgbClr val="000000"/>
                          </a:solidFill>
                          <a:effectLst/>
                          <a:latin typeface="Calibri"/>
                        </a:rPr>
                        <a:t>Ciencias Naturales e Ingeniería</a:t>
                      </a:r>
                    </a:p>
                  </a:txBody>
                  <a:tcPr marL="124075"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51</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 </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0</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4</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8%</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9</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18%</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13</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25%</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r>
              <a:tr h="583751">
                <a:tc>
                  <a:txBody>
                    <a:bodyPr/>
                    <a:lstStyle/>
                    <a:p>
                      <a:pPr algn="l" fontAlgn="ctr"/>
                      <a:r>
                        <a:rPr lang="es-ES" sz="1400" b="0" i="0" u="none" strike="noStrike">
                          <a:solidFill>
                            <a:srgbClr val="000000"/>
                          </a:solidFill>
                          <a:effectLst/>
                          <a:latin typeface="Calibri"/>
                        </a:rPr>
                        <a:t>Ciencias Sociales</a:t>
                      </a:r>
                    </a:p>
                  </a:txBody>
                  <a:tcPr marL="124075"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50</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 </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0</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9</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18%</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19</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38%</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a:solidFill>
                            <a:srgbClr val="000000"/>
                          </a:solidFill>
                          <a:effectLst/>
                          <a:latin typeface="Calibri"/>
                        </a:rPr>
                        <a:t>28</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Calibri"/>
                        </a:rPr>
                        <a:t>56%</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tcPr>
                </a:tc>
              </a:tr>
              <a:tr h="583751">
                <a:tc>
                  <a:txBody>
                    <a:bodyPr/>
                    <a:lstStyle/>
                    <a:p>
                      <a:pPr algn="l" fontAlgn="ctr"/>
                      <a:r>
                        <a:rPr lang="es-ES" sz="1400" b="0" i="0" u="none" strike="noStrike" dirty="0" smtClean="0">
                          <a:solidFill>
                            <a:srgbClr val="FFFFFF"/>
                          </a:solidFill>
                          <a:effectLst/>
                          <a:latin typeface="Calibri"/>
                        </a:rPr>
                        <a:t>Total</a:t>
                      </a:r>
                      <a:endParaRPr lang="es-ES" sz="1400" b="0" i="0" u="none" strike="noStrike" dirty="0">
                        <a:solidFill>
                          <a:srgbClr val="FFFFFF"/>
                        </a:solidFill>
                        <a:effectLst/>
                        <a:latin typeface="Calibri"/>
                      </a:endParaRP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dirty="0">
                          <a:solidFill>
                            <a:srgbClr val="FFFFFF"/>
                          </a:solidFill>
                          <a:effectLst/>
                          <a:latin typeface="Calibri"/>
                        </a:rPr>
                        <a:t>246</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2</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1%</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39</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16%</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46</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a:solidFill>
                            <a:srgbClr val="FFFFFF"/>
                          </a:solidFill>
                          <a:effectLst/>
                          <a:latin typeface="Calibri"/>
                        </a:rPr>
                        <a:t>19%</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dirty="0">
                          <a:solidFill>
                            <a:srgbClr val="FFFFFF"/>
                          </a:solidFill>
                          <a:effectLst/>
                          <a:latin typeface="Calibri"/>
                        </a:rPr>
                        <a:t>87</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c>
                  <a:txBody>
                    <a:bodyPr/>
                    <a:lstStyle/>
                    <a:p>
                      <a:pPr algn="ctr" fontAlgn="ctr"/>
                      <a:r>
                        <a:rPr lang="es-ES" sz="1400" b="0" i="0" u="none" strike="noStrike" dirty="0">
                          <a:solidFill>
                            <a:srgbClr val="FFFFFF"/>
                          </a:solidFill>
                          <a:effectLst/>
                          <a:latin typeface="Calibri"/>
                        </a:rPr>
                        <a:t>35%</a:t>
                      </a:r>
                    </a:p>
                  </a:txBody>
                  <a:tcPr marL="0" marR="0" marT="0" marB="0" anchor="ctr">
                    <a:lnL w="6350" cap="flat" cmpd="sng" algn="ctr">
                      <a:solidFill>
                        <a:srgbClr val="14425C"/>
                      </a:solidFill>
                      <a:prstDash val="solid"/>
                      <a:round/>
                      <a:headEnd type="none" w="med" len="med"/>
                      <a:tailEnd type="none" w="med" len="med"/>
                    </a:lnL>
                    <a:lnR w="6350" cap="flat" cmpd="sng" algn="ctr">
                      <a:solidFill>
                        <a:srgbClr val="14425C"/>
                      </a:solidFill>
                      <a:prstDash val="solid"/>
                      <a:round/>
                      <a:headEnd type="none" w="med" len="med"/>
                      <a:tailEnd type="none" w="med" len="med"/>
                    </a:lnR>
                    <a:lnT w="6350" cap="flat" cmpd="sng" algn="ctr">
                      <a:solidFill>
                        <a:srgbClr val="14425C"/>
                      </a:solidFill>
                      <a:prstDash val="solid"/>
                      <a:round/>
                      <a:headEnd type="none" w="med" len="med"/>
                      <a:tailEnd type="none" w="med" len="med"/>
                    </a:lnT>
                    <a:lnB w="6350" cap="flat" cmpd="sng" algn="ctr">
                      <a:solidFill>
                        <a:srgbClr val="14425C"/>
                      </a:solidFill>
                      <a:prstDash val="solid"/>
                      <a:round/>
                      <a:headEnd type="none" w="med" len="med"/>
                      <a:tailEnd type="none" w="med" len="med"/>
                    </a:lnB>
                    <a:solidFill>
                      <a:srgbClr val="4EA4D8"/>
                    </a:solidFill>
                  </a:tcPr>
                </a:tc>
              </a:tr>
            </a:tbl>
          </a:graphicData>
        </a:graphic>
      </p:graphicFrame>
      <p:sp>
        <p:nvSpPr>
          <p:cNvPr id="5" name="CuadroTexto 4"/>
          <p:cNvSpPr txBox="1"/>
          <p:nvPr/>
        </p:nvSpPr>
        <p:spPr>
          <a:xfrm>
            <a:off x="411114" y="5603367"/>
            <a:ext cx="7768386" cy="338554"/>
          </a:xfrm>
          <a:prstGeom prst="rect">
            <a:avLst/>
          </a:prstGeom>
          <a:noFill/>
        </p:spPr>
        <p:txBody>
          <a:bodyPr wrap="square" rtlCol="0">
            <a:spAutoFit/>
          </a:bodyPr>
          <a:lstStyle/>
          <a:p>
            <a:r>
              <a:rPr lang="es-ES" sz="1600" dirty="0" smtClean="0"/>
              <a:t>Fuente: Información suministrada por las Facultades</a:t>
            </a:r>
            <a:endParaRPr lang="es-ES" sz="1600" dirty="0"/>
          </a:p>
        </p:txBody>
      </p:sp>
    </p:spTree>
    <p:extLst>
      <p:ext uri="{BB962C8B-B14F-4D97-AF65-F5344CB8AC3E}">
        <p14:creationId xmlns:p14="http://schemas.microsoft.com/office/powerpoint/2010/main" val="27880638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2648</TotalTime>
  <Words>2710</Words>
  <Application>Microsoft Macintosh PowerPoint</Application>
  <PresentationFormat>Personalizado</PresentationFormat>
  <Paragraphs>885</Paragraphs>
  <Slides>42</Slides>
  <Notes>0</Notes>
  <HiddenSlides>3</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42</vt:i4>
      </vt:variant>
    </vt:vector>
  </HeadingPairs>
  <TitlesOfParts>
    <vt:vector size="44" baseType="lpstr">
      <vt:lpstr>Tema de Office</vt:lpstr>
      <vt:lpstr>Documento de Microsoft Word</vt:lpstr>
      <vt:lpstr>Plan de capacitación profesoral</vt:lpstr>
      <vt:lpstr>Fundamentación</vt:lpstr>
      <vt:lpstr>Objetivo General</vt:lpstr>
      <vt:lpstr>Estructura Plan de Capacitación</vt:lpstr>
      <vt:lpstr>Presentación de PowerPoint</vt:lpstr>
      <vt:lpstr>Número de profesores de planta por máximo título alcanzado – Bogotá y Santa Marta  2014-1 </vt:lpstr>
      <vt:lpstr>Distribución de la planta profesoral por máximo título alcanzado por Facultad - Bogotá y Santa Marta</vt:lpstr>
      <vt:lpstr>Número de profesores de planta por máximo título alcanzado – Bogotá y Santa Marta </vt:lpstr>
      <vt:lpstr>Número de profesores que adelantan estudios de posgrado 2013 y 2014 - Bogotá y Santa Marta</vt:lpstr>
      <vt:lpstr>Número de profesores que adelantan estudios de especialización - Bogotá y Santa Marta 2013-2014</vt:lpstr>
      <vt:lpstr>Número de profesores que adelantan estudios de maestría - Bogotá y Santa Marta 2013-2014</vt:lpstr>
      <vt:lpstr>Número de profesores que adelantan estudios de doctorado - Bogotá y Santa Marta 2013-2014</vt:lpstr>
      <vt:lpstr>Año de finalización de estudios de maestría</vt:lpstr>
      <vt:lpstr>Año de finalización de estudios de doctorado</vt:lpstr>
      <vt:lpstr>Presentación de PowerPoint</vt:lpstr>
      <vt:lpstr>Presentación de PowerPoint</vt:lpstr>
      <vt:lpstr>Requisitos para acceder a los apoyos -  Resolución 110 de 2011</vt:lpstr>
      <vt:lpstr>Propuesta de ajuste a los criterios para asignación de apoyos a profesores</vt:lpstr>
      <vt:lpstr>Aval institucional para becas </vt:lpstr>
      <vt:lpstr>Desarrollo Profesoral </vt:lpstr>
      <vt:lpstr>Programa de Formación en segundo Idioma</vt:lpstr>
      <vt:lpstr>Nivel de inglés de los profesores de planta</vt:lpstr>
      <vt:lpstr>Programa Goll English 2013 y 2014</vt:lpstr>
      <vt:lpstr>Colombo -Americano</vt:lpstr>
      <vt:lpstr>PROGRAMA DE FORMACIÓN EN TIC</vt:lpstr>
      <vt:lpstr>Metas e indicadores</vt:lpstr>
      <vt:lpstr>Actividades de formación en TIC</vt:lpstr>
      <vt:lpstr>Cursos 2013-3</vt:lpstr>
      <vt:lpstr>Presentación de PowerPoint</vt:lpstr>
      <vt:lpstr>Programa de formación en cultura institucional Tadeísta</vt:lpstr>
      <vt:lpstr>METAS E INDICADORES</vt:lpstr>
      <vt:lpstr>Acciones Ejecutadas</vt:lpstr>
      <vt:lpstr>Formación en procesos creativos de investigación y emprendimiento</vt:lpstr>
      <vt:lpstr>Metas</vt:lpstr>
      <vt:lpstr>Actividades programadas desde la Dirección de Investigaciones en 2013</vt:lpstr>
      <vt:lpstr>Programa de fortalecimiento de la docencia</vt:lpstr>
      <vt:lpstr>Metas e indicadores</vt:lpstr>
      <vt:lpstr>Proyectos 2013-2014</vt:lpstr>
      <vt:lpstr>Tadeo LAB -  Electivas - Investigación</vt:lpstr>
      <vt:lpstr>Proyecto de lecto-escritura</vt:lpstr>
      <vt:lpstr>Seminario - Taller “Prácticas pedagógicas en el aula: diálogo entre colegas”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 Presentación</dc:title>
  <dc:creator>ujtl</dc:creator>
  <cp:lastModifiedBy>UJTL</cp:lastModifiedBy>
  <cp:revision>375</cp:revision>
  <cp:lastPrinted>2013-07-16T15:58:46Z</cp:lastPrinted>
  <dcterms:created xsi:type="dcterms:W3CDTF">2012-10-30T22:28:12Z</dcterms:created>
  <dcterms:modified xsi:type="dcterms:W3CDTF">2014-02-10T19:46:29Z</dcterms:modified>
</cp:coreProperties>
</file>