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56" r:id="rId2"/>
    <p:sldId id="258" r:id="rId3"/>
    <p:sldId id="261" r:id="rId4"/>
    <p:sldId id="260" r:id="rId5"/>
    <p:sldId id="262" r:id="rId6"/>
    <p:sldId id="263" r:id="rId7"/>
    <p:sldId id="266" r:id="rId8"/>
    <p:sldId id="267" r:id="rId9"/>
    <p:sldId id="270" r:id="rId10"/>
    <p:sldId id="271" r:id="rId11"/>
    <p:sldId id="272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91" r:id="rId28"/>
    <p:sldId id="292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310" r:id="rId46"/>
    <p:sldId id="311" r:id="rId47"/>
    <p:sldId id="312" r:id="rId48"/>
    <p:sldId id="313" r:id="rId49"/>
    <p:sldId id="314" r:id="rId50"/>
    <p:sldId id="315" r:id="rId51"/>
    <p:sldId id="316" r:id="rId52"/>
    <p:sldId id="317" r:id="rId53"/>
    <p:sldId id="318" r:id="rId54"/>
    <p:sldId id="319" r:id="rId55"/>
    <p:sldId id="320" r:id="rId56"/>
    <p:sldId id="321" r:id="rId57"/>
    <p:sldId id="322" r:id="rId58"/>
    <p:sldId id="323" r:id="rId59"/>
    <p:sldId id="273" r:id="rId60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>
      <p:cViewPr varScale="1">
        <p:scale>
          <a:sx n="116" d="100"/>
          <a:sy n="116" d="100"/>
        </p:scale>
        <p:origin x="133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281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4AC7B1-FDA7-4184-9963-DCF2EB215B6F}" type="datetimeFigureOut">
              <a:rPr lang="es-CO" smtClean="0"/>
              <a:pPr/>
              <a:t>05/04/2018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C7ECB3-3512-4BB0-992A-3043A051D4CA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71477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8E7C7-82A4-49E5-B887-7BB254A8DC62}" type="datetimeFigureOut">
              <a:rPr lang="es-CO" smtClean="0"/>
              <a:pPr/>
              <a:t>05/04/2018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486BF9-34FB-4EE9-9121-C73548187447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22156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86BF9-34FB-4EE9-9121-C73548187447}" type="slidenum">
              <a:rPr lang="es-CO" smtClean="0"/>
              <a:pPr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51691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4A17-9DA0-42DE-9B5F-25F5F50EE49F}" type="datetimeFigureOut">
              <a:rPr lang="es-CO" smtClean="0"/>
              <a:pPr/>
              <a:t>05/04/2018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EAA7-0880-4A64-A892-133A425B1EF7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4A17-9DA0-42DE-9B5F-25F5F50EE49F}" type="datetimeFigureOut">
              <a:rPr lang="es-CO" smtClean="0"/>
              <a:pPr/>
              <a:t>05/04/2018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EAA7-0880-4A64-A892-133A425B1EF7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4A17-9DA0-42DE-9B5F-25F5F50EE49F}" type="datetimeFigureOut">
              <a:rPr lang="es-CO" smtClean="0"/>
              <a:pPr/>
              <a:t>05/04/2018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EAA7-0880-4A64-A892-133A425B1EF7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4A17-9DA0-42DE-9B5F-25F5F50EE49F}" type="datetimeFigureOut">
              <a:rPr lang="es-CO" smtClean="0"/>
              <a:pPr/>
              <a:t>05/04/2018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EAA7-0880-4A64-A892-133A425B1EF7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4A17-9DA0-42DE-9B5F-25F5F50EE49F}" type="datetimeFigureOut">
              <a:rPr lang="es-CO" smtClean="0"/>
              <a:pPr/>
              <a:t>05/04/2018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EAA7-0880-4A64-A892-133A425B1EF7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4A17-9DA0-42DE-9B5F-25F5F50EE49F}" type="datetimeFigureOut">
              <a:rPr lang="es-CO" smtClean="0"/>
              <a:pPr/>
              <a:t>05/04/2018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EAA7-0880-4A64-A892-133A425B1EF7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4A17-9DA0-42DE-9B5F-25F5F50EE49F}" type="datetimeFigureOut">
              <a:rPr lang="es-CO" smtClean="0"/>
              <a:pPr/>
              <a:t>05/04/2018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EAA7-0880-4A64-A892-133A425B1EF7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4A17-9DA0-42DE-9B5F-25F5F50EE49F}" type="datetimeFigureOut">
              <a:rPr lang="es-CO" smtClean="0"/>
              <a:pPr/>
              <a:t>05/04/2018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EAA7-0880-4A64-A892-133A425B1EF7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4A17-9DA0-42DE-9B5F-25F5F50EE49F}" type="datetimeFigureOut">
              <a:rPr lang="es-CO" smtClean="0"/>
              <a:pPr/>
              <a:t>05/04/2018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EAA7-0880-4A64-A892-133A425B1EF7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4A17-9DA0-42DE-9B5F-25F5F50EE49F}" type="datetimeFigureOut">
              <a:rPr lang="es-CO" smtClean="0"/>
              <a:pPr/>
              <a:t>05/04/2018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EAA7-0880-4A64-A892-133A425B1EF7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14A17-9DA0-42DE-9B5F-25F5F50EE49F}" type="datetimeFigureOut">
              <a:rPr lang="es-CO" smtClean="0"/>
              <a:pPr/>
              <a:t>05/04/2018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BEAA7-0880-4A64-A892-133A425B1EF7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14A17-9DA0-42DE-9B5F-25F5F50EE49F}" type="datetimeFigureOut">
              <a:rPr lang="es-CO" smtClean="0"/>
              <a:pPr/>
              <a:t>05/04/2018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BEAA7-0880-4A64-A892-133A425B1EF7}" type="slidenum">
              <a:rPr lang="es-CO" smtClean="0"/>
              <a:pPr/>
              <a:t>‹Nº›</a:t>
            </a:fld>
            <a:endParaRPr lang="es-CO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467544" y="5517232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dirty="0">
              <a:latin typeface="Franklin Gothic Book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CuadroTexto"/>
          <p:cNvSpPr txBox="1"/>
          <p:nvPr/>
        </p:nvSpPr>
        <p:spPr>
          <a:xfrm>
            <a:off x="1900516" y="449235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i="1" dirty="0">
                <a:latin typeface="Franklin Gothic Demi" panose="020B0703020102020204" pitchFamily="34" charset="0"/>
                <a:cs typeface="Tahoma" panose="020B0604030504040204" pitchFamily="34" charset="0"/>
              </a:rPr>
              <a:t>LIBROS Y LECTURA – COLOMBIA 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707904" y="1268760"/>
            <a:ext cx="40324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 smtClean="0">
                <a:latin typeface="Franklin Gothic Demi" panose="020B0703020102020204" pitchFamily="34" charset="0"/>
              </a:rPr>
              <a:t>028 H113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Hábitos de lectura y consumo de libros en Colombia / Germán Rey ... [et al.]. –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Bogotá : Fundalectura, 2001. 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 175 páginas : </a:t>
            </a:r>
            <a:r>
              <a:rPr lang="es-CO" sz="2000" dirty="0" smtClean="0">
                <a:latin typeface="Franklin Gothic Demi" panose="020B0703020102020204" pitchFamily="34" charset="0"/>
              </a:rPr>
              <a:t>ilustracion</a:t>
            </a:r>
            <a:r>
              <a:rPr lang="es-CO" sz="2400" dirty="0" smtClean="0">
                <a:latin typeface="Franklin Gothic Demi" panose="020B0703020102020204" pitchFamily="34" charset="0"/>
              </a:rPr>
              <a:t>es ; 24 cm.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4" t="8176" r="11183" b="19411"/>
          <a:stretch/>
        </p:blipFill>
        <p:spPr>
          <a:xfrm>
            <a:off x="323528" y="1183666"/>
            <a:ext cx="2808312" cy="4100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517232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CuadroTexto"/>
          <p:cNvSpPr txBox="1"/>
          <p:nvPr/>
        </p:nvSpPr>
        <p:spPr>
          <a:xfrm>
            <a:off x="2123728" y="337575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400" b="1" i="1" dirty="0">
                <a:latin typeface="Franklin Gothic Demi" panose="020B0703020102020204" pitchFamily="34" charset="0"/>
              </a:rPr>
              <a:t>Insectos Clasificación--Meta (Colombia)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067944" y="1772816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2400" b="1" dirty="0">
              <a:latin typeface="Franklin Gothic Demi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851920" y="1628800"/>
            <a:ext cx="3600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000" b="1" dirty="0">
                <a:latin typeface="Franklin Gothic Demi" panose="020B0703020102020204" pitchFamily="34" charset="0"/>
              </a:rPr>
              <a:t>595.733 L695. </a:t>
            </a:r>
            <a:endParaRPr lang="es-CO" sz="2000" b="1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000" b="1" dirty="0" smtClean="0">
                <a:latin typeface="Franklin Gothic Demi" panose="020B0703020102020204" pitchFamily="34" charset="0"/>
              </a:rPr>
              <a:t>Palacino </a:t>
            </a:r>
            <a:r>
              <a:rPr lang="es-CO" sz="2000" b="1" dirty="0">
                <a:latin typeface="Franklin Gothic Demi" panose="020B0703020102020204" pitchFamily="34" charset="0"/>
              </a:rPr>
              <a:t>Rodríguez, Fredy. Libélulas y caballitos del diablo. </a:t>
            </a:r>
          </a:p>
          <a:p>
            <a:pPr>
              <a:defRPr/>
            </a:pPr>
            <a:r>
              <a:rPr lang="es-CO" sz="2000" b="1" dirty="0" smtClean="0">
                <a:latin typeface="Franklin Gothic Demi" panose="020B0703020102020204" pitchFamily="34" charset="0"/>
              </a:rPr>
              <a:t>Bogotá </a:t>
            </a:r>
            <a:r>
              <a:rPr lang="es-CO" sz="2000" b="1" dirty="0">
                <a:latin typeface="Franklin Gothic Demi" panose="020B0703020102020204" pitchFamily="34" charset="0"/>
              </a:rPr>
              <a:t>: Universidad El Bosque, </a:t>
            </a:r>
            <a:r>
              <a:rPr lang="es-CO" sz="2000" b="1" dirty="0" smtClean="0">
                <a:latin typeface="Franklin Gothic Demi" panose="020B0703020102020204" pitchFamily="34" charset="0"/>
              </a:rPr>
              <a:t>2017 </a:t>
            </a:r>
            <a:r>
              <a:rPr lang="es-CO" sz="2000" b="1" dirty="0">
                <a:latin typeface="Franklin Gothic Demi" panose="020B0703020102020204" pitchFamily="34" charset="0"/>
              </a:rPr>
              <a:t>283 páginas : ilustraciones (algunas color), </a:t>
            </a:r>
            <a:r>
              <a:rPr lang="es-CO" sz="2000" b="1" dirty="0" smtClean="0">
                <a:latin typeface="Franklin Gothic Demi" panose="020B0703020102020204" pitchFamily="34" charset="0"/>
              </a:rPr>
              <a:t>fotografías</a:t>
            </a:r>
            <a:endParaRPr lang="es-ES_tradnl" sz="20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" t="5900" r="6018" b="6951"/>
          <a:stretch/>
        </p:blipFill>
        <p:spPr>
          <a:xfrm>
            <a:off x="595831" y="1196752"/>
            <a:ext cx="2623745" cy="3888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517232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3707904" y="1372126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 </a:t>
            </a:r>
            <a:endParaRPr lang="es-CO" sz="2400" b="1" dirty="0" smtClean="0">
              <a:latin typeface="Franklin Gothic Demi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483768" y="404664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i="1" dirty="0">
                <a:latin typeface="Franklin Gothic Demi" panose="020B0703020102020204" pitchFamily="34" charset="0"/>
                <a:cs typeface="Tahoma" panose="020B0604030504040204" pitchFamily="34" charset="0"/>
              </a:rPr>
              <a:t>PUBLICIDAD  - DIRECTORIOS 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4211960" y="1628800"/>
            <a:ext cx="3312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latin typeface="Franklin Gothic Demi" panose="020B0703020102020204" pitchFamily="34" charset="0"/>
              </a:rPr>
              <a:t>659.1323 A636  </a:t>
            </a:r>
            <a:endParaRPr lang="es-CO" sz="2400" b="1" dirty="0" smtClean="0">
              <a:latin typeface="Franklin Gothic Demi" panose="020B0703020102020204" pitchFamily="34" charset="0"/>
            </a:endParaRP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Anuario </a:t>
            </a:r>
            <a:r>
              <a:rPr lang="es-CO" sz="2400" b="1" dirty="0">
                <a:latin typeface="Franklin Gothic Demi" panose="020B0703020102020204" pitchFamily="34" charset="0"/>
              </a:rPr>
              <a:t>OP 83. </a:t>
            </a: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[</a:t>
            </a:r>
            <a:r>
              <a:rPr lang="es-CO" sz="2400" b="1" dirty="0">
                <a:latin typeface="Franklin Gothic Demi" panose="020B0703020102020204" pitchFamily="34" charset="0"/>
              </a:rPr>
              <a:t>s.l.] : OP Grafica, 1983. </a:t>
            </a:r>
            <a:r>
              <a:rPr lang="es-CO" sz="2400" b="1" dirty="0" smtClean="0">
                <a:latin typeface="Franklin Gothic Demi" panose="020B0703020102020204" pitchFamily="34" charset="0"/>
              </a:rPr>
              <a:t>206 </a:t>
            </a:r>
            <a:r>
              <a:rPr lang="es-CO" sz="2400" b="1" dirty="0">
                <a:latin typeface="Franklin Gothic Demi" panose="020B0703020102020204" pitchFamily="34" charset="0"/>
              </a:rPr>
              <a:t>páginas : ilustraciones (algunas color) ; 33 cm.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" t="6951" r="7588" b="13250"/>
          <a:stretch/>
        </p:blipFill>
        <p:spPr>
          <a:xfrm>
            <a:off x="431465" y="1196752"/>
            <a:ext cx="2952478" cy="3936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517232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1907704" y="406460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i="1" dirty="0">
                <a:latin typeface="Franklin Gothic Demi" panose="020B0703020102020204" pitchFamily="34" charset="0"/>
                <a:cs typeface="Tahoma" panose="020B0604030504040204" pitchFamily="34" charset="0"/>
              </a:rPr>
              <a:t>FOTOGRAFÍA - CATÁLOGOS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3995936" y="1484783"/>
            <a:ext cx="41044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latin typeface="Franklin Gothic Demi" panose="020B0703020102020204" pitchFamily="34" charset="0"/>
              </a:rPr>
              <a:t>770 S877  Stone, Tony  Quest. </a:t>
            </a: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Bogotá </a:t>
            </a:r>
            <a:r>
              <a:rPr lang="es-CO" sz="2400" b="1" dirty="0">
                <a:latin typeface="Franklin Gothic Demi" panose="020B0703020102020204" pitchFamily="34" charset="0"/>
              </a:rPr>
              <a:t>: Photos Images, 2000. </a:t>
            </a: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[</a:t>
            </a:r>
            <a:r>
              <a:rPr lang="es-CO" sz="2400" b="1" dirty="0">
                <a:latin typeface="Franklin Gothic Demi" panose="020B0703020102020204" pitchFamily="34" charset="0"/>
              </a:rPr>
              <a:t>2001-2583] páginas : ilustraciones (algunas color), fotos ; 21 cm. +1 CD-ROM.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  <a:p>
            <a:endParaRPr lang="es-ES_tradnl" sz="2400" b="1" dirty="0">
              <a:latin typeface="Franklin Gothic Demi" panose="020B0703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0" t="5906" r="19462" b="10226"/>
          <a:stretch/>
        </p:blipFill>
        <p:spPr>
          <a:xfrm>
            <a:off x="397582" y="1246410"/>
            <a:ext cx="2952328" cy="3994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517232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3851920" y="1412776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 </a:t>
            </a:r>
            <a:endParaRPr lang="es-CO" sz="2400" b="1" dirty="0" smtClean="0">
              <a:latin typeface="Franklin Gothic Demi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051720" y="360239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2400" b="1" i="1" dirty="0">
                <a:latin typeface="Franklin Gothic Demi" panose="020B0703020102020204" pitchFamily="34" charset="0"/>
                <a:cs typeface="Tahoma" panose="020B0604030504040204" pitchFamily="34" charset="0"/>
              </a:rPr>
              <a:t>ARQUITECTURA </a:t>
            </a:r>
            <a:r>
              <a:rPr lang="es-ES_tradnl" sz="2400" b="1" i="1" dirty="0" smtClean="0">
                <a:latin typeface="Franklin Gothic Demi" panose="020B0703020102020204" pitchFamily="34" charset="0"/>
                <a:cs typeface="Tahoma" panose="020B0604030504040204" pitchFamily="34" charset="0"/>
              </a:rPr>
              <a:t> JAPONESA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923928" y="1412776"/>
            <a:ext cx="44284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400" dirty="0">
                <a:latin typeface="Franklin Gothic Demi" panose="020B0703020102020204" pitchFamily="34" charset="0"/>
              </a:rPr>
              <a:t>720.952 K95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Kurokawa</a:t>
            </a:r>
            <a:r>
              <a:rPr lang="es-CO" sz="2400" dirty="0">
                <a:latin typeface="Franklin Gothic Demi" panose="020B0703020102020204" pitchFamily="34" charset="0"/>
              </a:rPr>
              <a:t>, Kisho, 1934- 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New </a:t>
            </a:r>
            <a:r>
              <a:rPr lang="es-CO" sz="2400" b="1" dirty="0">
                <a:latin typeface="Franklin Gothic Demi" panose="020B0703020102020204" pitchFamily="34" charset="0"/>
              </a:rPr>
              <a:t>wave </a:t>
            </a:r>
            <a:r>
              <a:rPr lang="es-CO" sz="2400" b="1" dirty="0" err="1">
                <a:latin typeface="Franklin Gothic Demi" panose="020B0703020102020204" pitchFamily="34" charset="0"/>
              </a:rPr>
              <a:t>japanese</a:t>
            </a:r>
            <a:r>
              <a:rPr lang="es-CO" sz="2400" b="1" dirty="0">
                <a:latin typeface="Franklin Gothic Demi" panose="020B0703020102020204" pitchFamily="34" charset="0"/>
              </a:rPr>
              <a:t> Architecture. -- </a:t>
            </a:r>
            <a:r>
              <a:rPr lang="es-CO" sz="2400" dirty="0">
                <a:latin typeface="Franklin Gothic Demi" panose="020B0703020102020204" pitchFamily="34" charset="0"/>
              </a:rPr>
              <a:t>London : </a:t>
            </a:r>
            <a:r>
              <a:rPr lang="es-CO" sz="2400" dirty="0" err="1">
                <a:latin typeface="Franklin Gothic Demi" panose="020B0703020102020204" pitchFamily="34" charset="0"/>
              </a:rPr>
              <a:t>Academy</a:t>
            </a:r>
            <a:r>
              <a:rPr lang="es-CO" sz="2400" dirty="0">
                <a:latin typeface="Franklin Gothic Demi" panose="020B0703020102020204" pitchFamily="34" charset="0"/>
              </a:rPr>
              <a:t> Editions, </a:t>
            </a:r>
            <a:r>
              <a:rPr lang="es-CO" sz="2400" dirty="0" smtClean="0">
                <a:latin typeface="Franklin Gothic Demi" panose="020B0703020102020204" pitchFamily="34" charset="0"/>
              </a:rPr>
              <a:t>1993.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300 </a:t>
            </a:r>
            <a:r>
              <a:rPr lang="es-CO" sz="2400" dirty="0">
                <a:latin typeface="Franklin Gothic Demi" panose="020B0703020102020204" pitchFamily="34" charset="0"/>
              </a:rPr>
              <a:t>páginas : ilustraciones (algunas color) ; planos ; 30 cm.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es-CO" sz="2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/>
          <a:stretch/>
        </p:blipFill>
        <p:spPr>
          <a:xfrm>
            <a:off x="395536" y="1361914"/>
            <a:ext cx="2795795" cy="3615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517232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1907704" y="537509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1" dirty="0">
                <a:latin typeface="Franklin Gothic Demi" panose="020B0703020102020204" pitchFamily="34" charset="0"/>
              </a:rPr>
              <a:t>Arquitectura y urbanismo Concursos--</a:t>
            </a:r>
            <a:r>
              <a:rPr lang="es-CO" sz="2400" b="1" i="1" dirty="0" smtClean="0">
                <a:latin typeface="Franklin Gothic Demi" panose="020B0703020102020204" pitchFamily="34" charset="0"/>
              </a:rPr>
              <a:t>1575-2015</a:t>
            </a:r>
            <a:endParaRPr lang="es-ES_tradnl" sz="2400" b="1" dirty="0" smtClean="0">
              <a:latin typeface="Franklin Gothic Demi" pitchFamily="34" charset="0"/>
              <a:cs typeface="Tahoma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923928" y="1708455"/>
            <a:ext cx="432048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000" dirty="0">
                <a:latin typeface="Franklin Gothic Demi" panose="020B0703020102020204" pitchFamily="34" charset="0"/>
              </a:rPr>
              <a:t>720.9861 C744  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000" dirty="0" smtClean="0">
                <a:latin typeface="Franklin Gothic Demi" panose="020B0703020102020204" pitchFamily="34" charset="0"/>
              </a:rPr>
              <a:t>Uribe </a:t>
            </a:r>
            <a:r>
              <a:rPr lang="es-CO" sz="2000" dirty="0">
                <a:latin typeface="Franklin Gothic Demi" panose="020B0703020102020204" pitchFamily="34" charset="0"/>
              </a:rPr>
              <a:t>González, Mauricio  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000" b="1" dirty="0" smtClean="0">
                <a:latin typeface="Franklin Gothic Demi" panose="020B0703020102020204" pitchFamily="34" charset="0"/>
              </a:rPr>
              <a:t>Concursos </a:t>
            </a:r>
            <a:r>
              <a:rPr lang="es-CO" sz="2000" b="1" dirty="0">
                <a:latin typeface="Franklin Gothic Demi" panose="020B0703020102020204" pitchFamily="34" charset="0"/>
              </a:rPr>
              <a:t>de arquitectura en Colombia : 1575-2015. --</a:t>
            </a:r>
            <a:r>
              <a:rPr lang="es-CO" sz="2000" dirty="0">
                <a:latin typeface="Franklin Gothic Demi" panose="020B0703020102020204" pitchFamily="34" charset="0"/>
              </a:rPr>
              <a:t>Bogotá : Sociedad Colombiana de Arquitectos, 2015. </a:t>
            </a:r>
          </a:p>
          <a:p>
            <a:pPr>
              <a:defRPr/>
            </a:pPr>
            <a:r>
              <a:rPr lang="es-CO" sz="2000" dirty="0" smtClean="0">
                <a:latin typeface="Franklin Gothic Demi" panose="020B0703020102020204" pitchFamily="34" charset="0"/>
              </a:rPr>
              <a:t>485 </a:t>
            </a:r>
            <a:r>
              <a:rPr lang="es-CO" sz="2000" dirty="0">
                <a:latin typeface="Franklin Gothic Demi" panose="020B0703020102020204" pitchFamily="34" charset="0"/>
              </a:rPr>
              <a:t>páginas : ilustraciones (algunas color), fotos, planos ; 30 cm.</a:t>
            </a:r>
            <a:endParaRPr lang="es-ES_tradnl" sz="2000" b="1" dirty="0">
              <a:latin typeface="Franklin Gothic Demi" panose="020B070302010202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s-ES_tradnl" sz="2800" b="1" dirty="0"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" t="10101" r="6018" b="12201"/>
          <a:stretch/>
        </p:blipFill>
        <p:spPr>
          <a:xfrm>
            <a:off x="529063" y="1474350"/>
            <a:ext cx="2757282" cy="3643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517232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CuadroTexto"/>
          <p:cNvSpPr txBox="1"/>
          <p:nvPr/>
        </p:nvSpPr>
        <p:spPr>
          <a:xfrm>
            <a:off x="1979712" y="332656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2400" b="1" dirty="0" smtClean="0">
              <a:latin typeface="Franklin Gothic Demi" pitchFamily="34" charset="0"/>
              <a:cs typeface="Tahoma" pitchFamily="34" charset="0"/>
            </a:endParaRPr>
          </a:p>
          <a:p>
            <a:pPr algn="ctr"/>
            <a:endParaRPr lang="es-ES_tradnl" sz="2400" b="1" dirty="0" smtClean="0">
              <a:latin typeface="Franklin Gothic Demi" pitchFamily="34" charset="0"/>
              <a:cs typeface="Tahoma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011115" y="430402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2400" b="1" i="1" dirty="0">
                <a:latin typeface="Franklin Gothic Demi" panose="020B0703020102020204" pitchFamily="34" charset="0"/>
              </a:rPr>
              <a:t>BARES – DISEÑOS Y  PLANOS</a:t>
            </a:r>
            <a:endParaRPr lang="es-CO" sz="2400" dirty="0">
              <a:latin typeface="Franklin Gothic Demi" panose="020B0703020102020204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067944" y="1772816"/>
            <a:ext cx="39604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400" dirty="0">
                <a:latin typeface="Franklin Gothic Demi" panose="020B0703020102020204" pitchFamily="34" charset="0"/>
              </a:rPr>
              <a:t>725.71 C129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Andreini</a:t>
            </a:r>
            <a:r>
              <a:rPr lang="es-CO" sz="2400" dirty="0">
                <a:latin typeface="Franklin Gothic Demi" panose="020B0703020102020204" pitchFamily="34" charset="0"/>
              </a:rPr>
              <a:t>, Laura, ed. </a:t>
            </a:r>
            <a:r>
              <a:rPr lang="es-CO" sz="2400" b="1" dirty="0">
                <a:latin typeface="Franklin Gothic Demi" panose="020B0703020102020204" pitchFamily="34" charset="0"/>
              </a:rPr>
              <a:t>Cafés &amp; restaurants. </a:t>
            </a:r>
          </a:p>
          <a:p>
            <a:pPr>
              <a:defRPr/>
            </a:pPr>
            <a:r>
              <a:rPr lang="es-CO" sz="2400" dirty="0" err="1" smtClean="0">
                <a:latin typeface="Franklin Gothic Demi" panose="020B0703020102020204" pitchFamily="34" charset="0"/>
              </a:rPr>
              <a:t>Kempen</a:t>
            </a:r>
            <a:r>
              <a:rPr lang="es-CO" sz="2400" dirty="0" smtClean="0">
                <a:latin typeface="Franklin Gothic Demi" panose="020B0703020102020204" pitchFamily="34" charset="0"/>
              </a:rPr>
              <a:t> </a:t>
            </a:r>
            <a:r>
              <a:rPr lang="es-CO" sz="2400" dirty="0">
                <a:latin typeface="Franklin Gothic Demi" panose="020B0703020102020204" pitchFamily="34" charset="0"/>
              </a:rPr>
              <a:t>: tNeues, 2000. 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372</a:t>
            </a:r>
            <a:r>
              <a:rPr lang="es-CO" sz="2400" dirty="0">
                <a:latin typeface="Franklin Gothic Demi" panose="020B0703020102020204" pitchFamily="34" charset="0"/>
              </a:rPr>
              <a:t>, [26] páginas : ilustraciones (algunas color) ; 21 cm.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" t="6950" r="10730" b="10100"/>
          <a:stretch/>
        </p:blipFill>
        <p:spPr>
          <a:xfrm>
            <a:off x="467544" y="1271989"/>
            <a:ext cx="2712348" cy="3994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517232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CuadroTexto"/>
          <p:cNvSpPr txBox="1"/>
          <p:nvPr/>
        </p:nvSpPr>
        <p:spPr>
          <a:xfrm>
            <a:off x="1979712" y="332656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2400" b="1" dirty="0" smtClean="0">
              <a:latin typeface="Franklin Gothic Demi" pitchFamily="34" charset="0"/>
              <a:cs typeface="Tahoma" pitchFamily="34" charset="0"/>
            </a:endParaRPr>
          </a:p>
          <a:p>
            <a:pPr algn="ctr"/>
            <a:endParaRPr lang="es-ES_tradnl" sz="2400" b="1" dirty="0" smtClean="0">
              <a:latin typeface="Franklin Gothic Demi" pitchFamily="34" charset="0"/>
              <a:cs typeface="Tahoma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835696" y="188640"/>
            <a:ext cx="7200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2400" b="1" i="1" dirty="0">
                <a:latin typeface="Franklin Gothic Demi" panose="020B0703020102020204" pitchFamily="34" charset="0"/>
                <a:cs typeface="Tahoma" panose="020B0604030504040204" pitchFamily="34" charset="0"/>
              </a:rPr>
              <a:t>ARQUITECTURA DOMÉSTICA – DISEÑO Y CONSTRUCCIÓN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4139952" y="1429992"/>
            <a:ext cx="41044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400" b="1" dirty="0">
                <a:latin typeface="Franklin Gothic Demi" panose="020B0703020102020204" pitchFamily="34" charset="0"/>
              </a:rPr>
              <a:t>728.8 A816C    </a:t>
            </a:r>
            <a:endParaRPr lang="es-CO" sz="2400" b="1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Asensio</a:t>
            </a:r>
            <a:r>
              <a:rPr lang="es-CO" sz="2400" b="1" dirty="0">
                <a:latin typeface="Franklin Gothic Demi" panose="020B0703020102020204" pitchFamily="34" charset="0"/>
              </a:rPr>
              <a:t>, Oscar    Casas junto al mar. </a:t>
            </a: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Barcelona </a:t>
            </a:r>
            <a:r>
              <a:rPr lang="es-CO" sz="2400" b="1" dirty="0">
                <a:latin typeface="Franklin Gothic Demi" panose="020B0703020102020204" pitchFamily="34" charset="0"/>
              </a:rPr>
              <a:t>: Ediciones ayer y hoy, 2000. </a:t>
            </a: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174 </a:t>
            </a:r>
            <a:r>
              <a:rPr lang="es-CO" sz="2400" b="1" dirty="0">
                <a:latin typeface="Franklin Gothic Demi" panose="020B0703020102020204" pitchFamily="34" charset="0"/>
              </a:rPr>
              <a:t>páginas : ilustraciones (algunas color), planos ; 26 cm.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es-ES_tradnl" sz="2400" b="1" dirty="0">
              <a:latin typeface="Franklin Gothic Demi" panose="020B0703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" t="16401" r="6018" b="17451"/>
          <a:stretch/>
        </p:blipFill>
        <p:spPr>
          <a:xfrm>
            <a:off x="467544" y="1307669"/>
            <a:ext cx="2656295" cy="3583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517232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12 Rectángulo"/>
          <p:cNvSpPr/>
          <p:nvPr/>
        </p:nvSpPr>
        <p:spPr>
          <a:xfrm>
            <a:off x="3851920" y="1556792"/>
            <a:ext cx="3960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dirty="0" smtClean="0"/>
          </a:p>
          <a:p>
            <a:endParaRPr lang="es-CO" dirty="0" smtClean="0"/>
          </a:p>
          <a:p>
            <a:endParaRPr lang="es-CO" dirty="0" smtClean="0"/>
          </a:p>
        </p:txBody>
      </p:sp>
      <p:sp>
        <p:nvSpPr>
          <p:cNvPr id="11" name="10 CuadroTexto"/>
          <p:cNvSpPr txBox="1"/>
          <p:nvPr/>
        </p:nvSpPr>
        <p:spPr>
          <a:xfrm>
            <a:off x="1907704" y="244022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pt-BR" sz="2400" b="1" i="1" dirty="0">
                <a:latin typeface="Franklin Gothic Demi" panose="020B0703020102020204" pitchFamily="34" charset="0"/>
              </a:rPr>
              <a:t>Escher, Maurits Cornelis, 1898-1972--Trabajos pictóricos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851920" y="1353371"/>
            <a:ext cx="43924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400" dirty="0">
                <a:latin typeface="Franklin Gothic Demi" panose="020B0703020102020204" pitchFamily="34" charset="0"/>
              </a:rPr>
              <a:t>741.9492 E74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Escher</a:t>
            </a:r>
            <a:r>
              <a:rPr lang="es-CO" sz="2400" dirty="0">
                <a:latin typeface="Franklin Gothic Demi" panose="020B0703020102020204" pitchFamily="34" charset="0"/>
              </a:rPr>
              <a:t>, Maurice Cornelis, 1898-1972  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Estampas </a:t>
            </a:r>
            <a:r>
              <a:rPr lang="es-CO" sz="2400" b="1" dirty="0">
                <a:latin typeface="Franklin Gothic Demi" panose="020B0703020102020204" pitchFamily="34" charset="0"/>
              </a:rPr>
              <a:t>y dibujos.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Berlín </a:t>
            </a:r>
            <a:r>
              <a:rPr lang="es-CO" sz="2400" dirty="0">
                <a:latin typeface="Franklin Gothic Demi" panose="020B0703020102020204" pitchFamily="34" charset="0"/>
              </a:rPr>
              <a:t>: Benedikt Taschen, 1991.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16 </a:t>
            </a:r>
            <a:r>
              <a:rPr lang="es-CO" sz="2400" dirty="0">
                <a:latin typeface="Franklin Gothic Demi" panose="020B0703020102020204" pitchFamily="34" charset="0"/>
              </a:rPr>
              <a:t>p., 76 páginas de láms. : ilustraciones (algunas color) ; 30 cm.</a:t>
            </a:r>
          </a:p>
          <a:p>
            <a:pPr>
              <a:defRPr/>
            </a:pPr>
            <a:endParaRPr lang="es-CO" sz="2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9" t="15351" r="13873" b="14699"/>
          <a:stretch/>
        </p:blipFill>
        <p:spPr>
          <a:xfrm>
            <a:off x="395536" y="1344582"/>
            <a:ext cx="2951871" cy="3933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661248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3851920" y="148478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 </a:t>
            </a:r>
            <a:endParaRPr lang="es-CO" sz="2400" b="1" dirty="0" smtClean="0">
              <a:latin typeface="Franklin Gothic Demi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979712" y="476672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2400" b="1" i="1" dirty="0">
                <a:latin typeface="Franklin Gothic Demi" panose="020B0703020102020204" pitchFamily="34" charset="0"/>
                <a:cs typeface="Tahoma" panose="020B0604030504040204" pitchFamily="34" charset="0"/>
              </a:rPr>
              <a:t>FOTOGRAFÍA - ENSEÑANZA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3923928" y="1628800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746304" y="1669450"/>
            <a:ext cx="45871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400" dirty="0">
                <a:latin typeface="Franklin Gothic Demi" panose="020B0703020102020204" pitchFamily="34" charset="0"/>
              </a:rPr>
              <a:t>770.28 L278 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Langford</a:t>
            </a:r>
            <a:r>
              <a:rPr lang="es-CO" sz="2400" dirty="0">
                <a:latin typeface="Franklin Gothic Demi" panose="020B0703020102020204" pitchFamily="34" charset="0"/>
              </a:rPr>
              <a:t>, Michael John, 1933-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Manual </a:t>
            </a:r>
            <a:r>
              <a:rPr lang="es-CO" sz="2400" dirty="0">
                <a:latin typeface="Franklin Gothic Demi" panose="020B0703020102020204" pitchFamily="34" charset="0"/>
              </a:rPr>
              <a:t>del laboratorio fotográfico. 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Madrid </a:t>
            </a:r>
            <a:r>
              <a:rPr lang="es-CO" sz="2400" dirty="0">
                <a:latin typeface="Franklin Gothic Demi" panose="020B0703020102020204" pitchFamily="34" charset="0"/>
              </a:rPr>
              <a:t>: H. Blume, c1981.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352 </a:t>
            </a:r>
            <a:r>
              <a:rPr lang="es-CO" sz="2400" dirty="0">
                <a:latin typeface="Franklin Gothic Demi" panose="020B0703020102020204" pitchFamily="34" charset="0"/>
              </a:rPr>
              <a:t>páginas : ilustraciones (algunas color) ; 24 cm.</a:t>
            </a:r>
            <a:endParaRPr lang="es-ES_tradnl" sz="2400" dirty="0">
              <a:latin typeface="Franklin Gothic Demi" panose="020B0703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3800" b="3800"/>
          <a:stretch/>
        </p:blipFill>
        <p:spPr>
          <a:xfrm>
            <a:off x="323528" y="1276094"/>
            <a:ext cx="2952328" cy="4097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57915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3851920" y="148478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 </a:t>
            </a:r>
            <a:endParaRPr lang="es-CO" sz="2400" b="1" dirty="0" smtClean="0">
              <a:latin typeface="Franklin Gothic Demi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139952" y="1484784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2000" b="1" dirty="0" smtClean="0">
              <a:latin typeface="Franklin Gothic Demi" pitchFamily="34" charset="0"/>
            </a:endParaRPr>
          </a:p>
          <a:p>
            <a:endParaRPr lang="es-CO" sz="2000" b="1" dirty="0" smtClean="0">
              <a:latin typeface="Franklin Gothic Demi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555776" y="620688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2400" b="1" i="1" dirty="0">
                <a:latin typeface="Franklin Gothic Demi" panose="020B0703020102020204" pitchFamily="34" charset="0"/>
                <a:cs typeface="Tahoma" panose="020B0604030504040204" pitchFamily="34" charset="0"/>
              </a:rPr>
              <a:t>LITERATURA – ESTILO LITERARIO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3923928" y="1628800"/>
            <a:ext cx="40324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400" dirty="0">
                <a:latin typeface="Franklin Gothic Demi" panose="020B0703020102020204" pitchFamily="34" charset="0"/>
              </a:rPr>
              <a:t>808 R763 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Romero</a:t>
            </a:r>
            <a:r>
              <a:rPr lang="es-CO" sz="2400" dirty="0">
                <a:latin typeface="Franklin Gothic Demi" panose="020B0703020102020204" pitchFamily="34" charset="0"/>
              </a:rPr>
              <a:t>, Leonardo 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La </a:t>
            </a:r>
            <a:r>
              <a:rPr lang="es-CO" sz="2400" b="1" dirty="0">
                <a:latin typeface="Franklin Gothic Demi" panose="020B0703020102020204" pitchFamily="34" charset="0"/>
              </a:rPr>
              <a:t>aventura de leer. </a:t>
            </a:r>
            <a:r>
              <a:rPr lang="es-CO" sz="2400" dirty="0" smtClean="0">
                <a:latin typeface="Franklin Gothic Demi" panose="020B0703020102020204" pitchFamily="34" charset="0"/>
              </a:rPr>
              <a:t>Barcelona </a:t>
            </a:r>
            <a:r>
              <a:rPr lang="es-CO" sz="2400" dirty="0">
                <a:latin typeface="Franklin Gothic Demi" panose="020B0703020102020204" pitchFamily="34" charset="0"/>
              </a:rPr>
              <a:t>: Aula Abierta Salvat, 1985.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64 </a:t>
            </a:r>
            <a:r>
              <a:rPr lang="es-CO" sz="2400" dirty="0">
                <a:latin typeface="Franklin Gothic Demi" panose="020B0703020102020204" pitchFamily="34" charset="0"/>
              </a:rPr>
              <a:t>páginas : ilustraciones (algunas color) ; 19 X 22 cm.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es-CO" sz="2400" dirty="0">
              <a:latin typeface="Franklin Gothic Demi" panose="020B0703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2" t="12995" r="26567" b="10225"/>
          <a:stretch/>
        </p:blipFill>
        <p:spPr>
          <a:xfrm>
            <a:off x="251520" y="1340768"/>
            <a:ext cx="3024336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1043607" y="5589240"/>
            <a:ext cx="7488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dirty="0">
              <a:latin typeface="Franklin Gothic Book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CuadroTexto"/>
          <p:cNvSpPr txBox="1"/>
          <p:nvPr/>
        </p:nvSpPr>
        <p:spPr>
          <a:xfrm>
            <a:off x="2339752" y="476672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sp>
        <p:nvSpPr>
          <p:cNvPr id="13" name="12 CuadroTexto"/>
          <p:cNvSpPr txBox="1"/>
          <p:nvPr/>
        </p:nvSpPr>
        <p:spPr>
          <a:xfrm>
            <a:off x="2123728" y="476672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CO" sz="2400" dirty="0">
              <a:latin typeface="Franklin Gothic Demi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195736" y="476672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1" dirty="0">
                <a:latin typeface="Franklin Gothic Demi" panose="020B0703020102020204" pitchFamily="34" charset="0"/>
                <a:cs typeface="Tahoma" panose="020B0604030504040204" pitchFamily="34" charset="0"/>
              </a:rPr>
              <a:t>COMUNICACIÓN – TEORIAS 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3851920" y="1425767"/>
            <a:ext cx="49685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Franklin Gothic Demi" panose="020B0703020102020204" pitchFamily="34" charset="0"/>
              </a:rPr>
              <a:t>302.2 C199.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Campuzano </a:t>
            </a:r>
            <a:r>
              <a:rPr lang="es-CO" sz="2400" dirty="0">
                <a:latin typeface="Franklin Gothic Demi" panose="020B0703020102020204" pitchFamily="34" charset="0"/>
              </a:rPr>
              <a:t>Rodríguez, Catalina,  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Estuarios </a:t>
            </a:r>
            <a:r>
              <a:rPr lang="es-CO" sz="2400" b="1" dirty="0">
                <a:latin typeface="Franklin Gothic Demi" panose="020B0703020102020204" pitchFamily="34" charset="0"/>
              </a:rPr>
              <a:t>: entre la comunicación y el diseño. -- Primera edición.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Bogotá </a:t>
            </a:r>
            <a:r>
              <a:rPr lang="es-CO" sz="2400" dirty="0">
                <a:latin typeface="Franklin Gothic Demi" panose="020B0703020102020204" pitchFamily="34" charset="0"/>
              </a:rPr>
              <a:t>: CUN, 2017. -- 187 páginas : ilustraciones, cuadros, diagramas, gráficas y mapa (plegado) ; 21 cm.</a:t>
            </a:r>
            <a:endParaRPr lang="es-CO" sz="2400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s-CO" sz="2400" dirty="0">
                <a:latin typeface="Franklin Gothic Demi" panose="020B0703020102020204" pitchFamily="34" charset="0"/>
              </a:rPr>
              <a:t/>
            </a:r>
            <a:br>
              <a:rPr lang="es-CO" sz="2400" dirty="0">
                <a:latin typeface="Franklin Gothic Demi" panose="020B0703020102020204" pitchFamily="34" charset="0"/>
              </a:rPr>
            </a:br>
            <a:endParaRPr lang="es-CO" sz="2400" dirty="0" smtClean="0">
              <a:latin typeface="Franklin Gothic Demi" panose="020B0703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4" t="9450" r="36834" b="5502"/>
          <a:stretch/>
        </p:blipFill>
        <p:spPr>
          <a:xfrm>
            <a:off x="323528" y="1425767"/>
            <a:ext cx="3168352" cy="3930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661248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3779912" y="148659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 </a:t>
            </a:r>
            <a:endParaRPr lang="es-CO" sz="2400" b="1" dirty="0" smtClean="0">
              <a:latin typeface="Franklin Gothic Demi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923928" y="1486589"/>
            <a:ext cx="37444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400" b="1" dirty="0">
                <a:latin typeface="Franklin Gothic Demi" panose="020B0703020102020204" pitchFamily="34" charset="0"/>
              </a:rPr>
              <a:t>C860 M19M  </a:t>
            </a:r>
            <a:endParaRPr lang="es-CO" sz="2400" b="1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Maya</a:t>
            </a:r>
            <a:r>
              <a:rPr lang="es-CO" sz="2400" b="1" dirty="0">
                <a:latin typeface="Franklin Gothic Demi" panose="020B0703020102020204" pitchFamily="34" charset="0"/>
              </a:rPr>
              <a:t>, Rafael, 1897-1980   </a:t>
            </a:r>
            <a:endParaRPr lang="es-CO" sz="2400" b="1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De </a:t>
            </a:r>
            <a:r>
              <a:rPr lang="es-CO" sz="2400" b="1" dirty="0">
                <a:latin typeface="Franklin Gothic Demi" panose="020B0703020102020204" pitchFamily="34" charset="0"/>
              </a:rPr>
              <a:t>perfil y de frente : estudios literarios. </a:t>
            </a: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Bogotá </a:t>
            </a:r>
            <a:r>
              <a:rPr lang="es-CO" sz="2400" b="1" dirty="0">
                <a:latin typeface="Franklin Gothic Demi" panose="020B0703020102020204" pitchFamily="34" charset="0"/>
              </a:rPr>
              <a:t>: Instituto Colombiano de Cultura, 1975.  </a:t>
            </a:r>
            <a:br>
              <a:rPr lang="es-CO" sz="2400" b="1" dirty="0">
                <a:latin typeface="Franklin Gothic Demi" panose="020B0703020102020204" pitchFamily="34" charset="0"/>
              </a:rPr>
            </a:br>
            <a:r>
              <a:rPr lang="es-CO" sz="2400" b="1" dirty="0">
                <a:latin typeface="Franklin Gothic Demi" panose="020B0703020102020204" pitchFamily="34" charset="0"/>
              </a:rPr>
              <a:t>188 páginas ; 21 cm.</a:t>
            </a:r>
            <a:endParaRPr lang="es-ES_tradnl" sz="2400" b="1" dirty="0">
              <a:latin typeface="Franklin Gothic Demi" panose="020B07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835696" y="260006"/>
            <a:ext cx="7213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2400" b="1" i="1" dirty="0">
                <a:latin typeface="Franklin Gothic Demi" panose="020B0703020102020204" pitchFamily="34" charset="0"/>
                <a:cs typeface="Tahoma" panose="020B0604030504040204" pitchFamily="34" charset="0"/>
              </a:rPr>
              <a:t>ENSAYOS COLOMBIANOS – SIGLO XX</a:t>
            </a:r>
            <a:r>
              <a:rPr lang="es-ES_tradnl" sz="2400" b="1" i="1" dirty="0">
                <a:latin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6" t="8400" r="8893" b="10102"/>
          <a:stretch/>
        </p:blipFill>
        <p:spPr>
          <a:xfrm>
            <a:off x="426269" y="1335025"/>
            <a:ext cx="2851341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661248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CuadroTexto"/>
          <p:cNvSpPr txBox="1"/>
          <p:nvPr/>
        </p:nvSpPr>
        <p:spPr>
          <a:xfrm>
            <a:off x="1907704" y="332656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1" dirty="0" smtClean="0">
                <a:latin typeface="Franklin Gothic Demi" panose="020B0703020102020204" pitchFamily="34" charset="0"/>
              </a:rPr>
              <a:t>LITERATURA  </a:t>
            </a:r>
            <a:r>
              <a:rPr lang="es-CO" sz="2400" b="1" i="1" dirty="0">
                <a:latin typeface="Franklin Gothic Demi" panose="020B0703020102020204" pitchFamily="34" charset="0"/>
              </a:rPr>
              <a:t>COLOMBIAN</a:t>
            </a:r>
            <a:r>
              <a:rPr lang="es-CO" sz="2400" b="1" i="1" dirty="0"/>
              <a:t>A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4067944" y="1519624"/>
            <a:ext cx="38164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latin typeface="Franklin Gothic Demi" panose="020B0703020102020204" pitchFamily="34" charset="0"/>
              </a:rPr>
              <a:t>C863.6 A174  </a:t>
            </a:r>
            <a:endParaRPr lang="es-CO" sz="2400" b="1" dirty="0" smtClean="0">
              <a:latin typeface="Franklin Gothic Demi" panose="020B0703020102020204" pitchFamily="34" charset="0"/>
            </a:endParaRP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Acevedo </a:t>
            </a:r>
            <a:r>
              <a:rPr lang="es-CO" sz="2400" b="1" dirty="0">
                <a:latin typeface="Franklin Gothic Demi" panose="020B0703020102020204" pitchFamily="34" charset="0"/>
              </a:rPr>
              <a:t>Tarazona, Álvaro, 1968-   </a:t>
            </a:r>
            <a:endParaRPr lang="es-CO" sz="2400" b="1" dirty="0" smtClean="0">
              <a:latin typeface="Franklin Gothic Demi" panose="020B0703020102020204" pitchFamily="34" charset="0"/>
            </a:endParaRP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La </a:t>
            </a:r>
            <a:r>
              <a:rPr lang="es-CO" sz="2400" b="1" dirty="0">
                <a:latin typeface="Franklin Gothic Demi" panose="020B0703020102020204" pitchFamily="34" charset="0"/>
              </a:rPr>
              <a:t>facultad del deseo. </a:t>
            </a:r>
            <a:r>
              <a:rPr lang="es-CO" sz="2400" b="1" dirty="0" smtClean="0">
                <a:latin typeface="Franklin Gothic Demi" panose="020B0703020102020204" pitchFamily="34" charset="0"/>
              </a:rPr>
              <a:t>Pereira </a:t>
            </a:r>
            <a:r>
              <a:rPr lang="es-CO" sz="2400" b="1" dirty="0">
                <a:latin typeface="Franklin Gothic Demi" panose="020B0703020102020204" pitchFamily="34" charset="0"/>
              </a:rPr>
              <a:t>: Alcaldía de Pereira : Instituto Municipal de Cultura y Fomento al Turismo, 2013. </a:t>
            </a: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112 </a:t>
            </a:r>
            <a:r>
              <a:rPr lang="es-CO" sz="2400" b="1" dirty="0">
                <a:latin typeface="Franklin Gothic Demi" panose="020B0703020102020204" pitchFamily="34" charset="0"/>
              </a:rPr>
              <a:t>páginas ; 21 cm.</a:t>
            </a:r>
            <a:endParaRPr lang="es-CO" sz="2400" b="1" i="1" dirty="0">
              <a:latin typeface="Franklin Gothic Demi" panose="020B0703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8400" r="10465" b="16000"/>
          <a:stretch/>
        </p:blipFill>
        <p:spPr>
          <a:xfrm>
            <a:off x="539552" y="1207722"/>
            <a:ext cx="3004097" cy="4172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661248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3851920" y="148478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 </a:t>
            </a:r>
            <a:endParaRPr lang="es-CO" sz="2400" b="1" dirty="0" smtClean="0">
              <a:latin typeface="Franklin Gothic Demi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995936" y="184482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979712" y="476672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i="1" dirty="0">
                <a:latin typeface="Franklin Gothic Demi" panose="020B0703020102020204" pitchFamily="34" charset="0"/>
                <a:cs typeface="Tahoma" panose="020B0604030504040204" pitchFamily="34" charset="0"/>
              </a:rPr>
              <a:t>ARQUITECTURA COLOMBIANA - PROYECTOS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3851920" y="1772816"/>
            <a:ext cx="473469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latin typeface="Franklin Gothic Demi" panose="020B0703020102020204" pitchFamily="34" charset="0"/>
              </a:rPr>
              <a:t>R720 A68 2008  </a:t>
            </a:r>
            <a:endParaRPr lang="es-CO" sz="2400" b="1" dirty="0" smtClean="0">
              <a:latin typeface="Franklin Gothic Demi" panose="020B0703020102020204" pitchFamily="34" charset="0"/>
            </a:endParaRP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Anuario </a:t>
            </a:r>
            <a:r>
              <a:rPr lang="es-CO" sz="2400" b="1" dirty="0">
                <a:latin typeface="Franklin Gothic Demi" panose="020B0703020102020204" pitchFamily="34" charset="0"/>
              </a:rPr>
              <a:t>axxis 2009 : arquitectura, diseño &amp; decoración. </a:t>
            </a: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Bogotá </a:t>
            </a:r>
            <a:r>
              <a:rPr lang="es-CO" sz="2400" b="1" dirty="0">
                <a:latin typeface="Franklin Gothic Demi" panose="020B0703020102020204" pitchFamily="34" charset="0"/>
              </a:rPr>
              <a:t>: Ediciones Gamma, 2008.  </a:t>
            </a:r>
            <a:r>
              <a:rPr lang="es-CO" sz="2400" b="1" dirty="0" smtClean="0">
                <a:latin typeface="Franklin Gothic Demi" panose="020B0703020102020204" pitchFamily="34" charset="0"/>
              </a:rPr>
              <a:t>231 </a:t>
            </a:r>
            <a:r>
              <a:rPr lang="es-CO" sz="2400" b="1" dirty="0">
                <a:latin typeface="Franklin Gothic Demi" panose="020B0703020102020204" pitchFamily="34" charset="0"/>
              </a:rPr>
              <a:t>páginas : ilustraciones (algunas color) ; 31 cm.</a:t>
            </a:r>
            <a:endParaRPr lang="es-ES_tradnl" sz="2400" b="1" dirty="0">
              <a:latin typeface="Franklin Gothic Demi" panose="020B0703020102020204" pitchFamily="34" charset="0"/>
              <a:cs typeface="Times New Roman" panose="02020603050405020304" pitchFamily="18" charset="0"/>
            </a:endParaRPr>
          </a:p>
          <a:p>
            <a:endParaRPr lang="es-ES_tradnl" sz="2800" b="1" dirty="0"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5" t="13131" r="5753" b="12853"/>
          <a:stretch/>
        </p:blipFill>
        <p:spPr>
          <a:xfrm>
            <a:off x="523485" y="1412776"/>
            <a:ext cx="2912453" cy="3955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661248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3851920" y="148478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 </a:t>
            </a:r>
            <a:endParaRPr lang="es-CO" sz="2400" b="1" dirty="0" smtClean="0">
              <a:latin typeface="Franklin Gothic Demi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995936" y="184482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sp>
        <p:nvSpPr>
          <p:cNvPr id="12" name="11 CuadroTexto"/>
          <p:cNvSpPr txBox="1"/>
          <p:nvPr/>
        </p:nvSpPr>
        <p:spPr>
          <a:xfrm>
            <a:off x="2123728" y="260649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2400" b="1" i="1" dirty="0">
                <a:latin typeface="Franklin Gothic Demi" panose="020B0703020102020204" pitchFamily="34" charset="0"/>
              </a:rPr>
              <a:t>ARQUITECTURA COLOMBIANA – SIGLO XX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4139952" y="1556792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2400" b="1" dirty="0" smtClean="0">
              <a:latin typeface="Franklin Gothic Demi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923928" y="1483621"/>
            <a:ext cx="46085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400" b="1" dirty="0">
                <a:latin typeface="Franklin Gothic Demi" panose="020B0703020102020204" pitchFamily="34" charset="0"/>
              </a:rPr>
              <a:t>R720.9861 B588 1998   </a:t>
            </a:r>
            <a:endParaRPr lang="es-CO" sz="2400" b="1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Bienal </a:t>
            </a:r>
            <a:r>
              <a:rPr lang="es-CO" sz="2400" b="1" dirty="0">
                <a:latin typeface="Franklin Gothic Demi" panose="020B0703020102020204" pitchFamily="34" charset="0"/>
              </a:rPr>
              <a:t>Colombiana de Arquitectura (1998 : Bogotá)   </a:t>
            </a:r>
            <a:endParaRPr lang="es-CO" sz="2400" b="1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XVI </a:t>
            </a:r>
            <a:r>
              <a:rPr lang="es-CO" sz="2400" b="1" dirty="0">
                <a:latin typeface="Franklin Gothic Demi" panose="020B0703020102020204" pitchFamily="34" charset="0"/>
              </a:rPr>
              <a:t>Bienal Colombiana de Arquitectura. </a:t>
            </a: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Bogotá </a:t>
            </a:r>
            <a:r>
              <a:rPr lang="es-CO" sz="2400" b="1" dirty="0">
                <a:latin typeface="Franklin Gothic Demi" panose="020B0703020102020204" pitchFamily="34" charset="0"/>
              </a:rPr>
              <a:t>: Sociedad Colombiana de Arquitectos, 1998. </a:t>
            </a: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247 </a:t>
            </a:r>
            <a:r>
              <a:rPr lang="es-CO" sz="2400" b="1" dirty="0">
                <a:latin typeface="Franklin Gothic Demi" panose="020B0703020102020204" pitchFamily="34" charset="0"/>
              </a:rPr>
              <a:t>páginas : ilustraciones (algunas color), planos ; 28 cm.</a:t>
            </a:r>
            <a:endParaRPr lang="es-CO" sz="2400" b="1" i="1" dirty="0">
              <a:latin typeface="Franklin Gothic Demi" panose="020B0703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14701" r="4181" b="12850"/>
          <a:stretch/>
        </p:blipFill>
        <p:spPr>
          <a:xfrm>
            <a:off x="566417" y="1340768"/>
            <a:ext cx="2997471" cy="3894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661248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316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3851920" y="148478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 </a:t>
            </a:r>
            <a:endParaRPr lang="es-CO" sz="2400" b="1" dirty="0" smtClean="0">
              <a:latin typeface="Franklin Gothic Demi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635896" y="2013518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sp>
        <p:nvSpPr>
          <p:cNvPr id="14" name="13 CuadroTexto"/>
          <p:cNvSpPr txBox="1"/>
          <p:nvPr/>
        </p:nvSpPr>
        <p:spPr>
          <a:xfrm>
            <a:off x="1835696" y="168937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2400" b="1" i="1" dirty="0">
                <a:latin typeface="Franklin Gothic Demi" panose="020B0703020102020204" pitchFamily="34" charset="0"/>
                <a:cs typeface="Tahoma" panose="020B0604030504040204" pitchFamily="34" charset="0"/>
              </a:rPr>
              <a:t>EDIFICIOS ANTIGUOS – CONSERVACIÓN Y RESTAURACIÓN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4211245" y="1453950"/>
            <a:ext cx="36011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000" b="1" dirty="0">
                <a:latin typeface="Franklin Gothic Demi" panose="020B0703020102020204" pitchFamily="34" charset="0"/>
              </a:rPr>
              <a:t>R721.0286 P882   </a:t>
            </a:r>
            <a:endParaRPr lang="es-CO" sz="2000" b="1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000" b="1" dirty="0" smtClean="0">
                <a:latin typeface="Franklin Gothic Demi" panose="020B0703020102020204" pitchFamily="34" charset="0"/>
              </a:rPr>
              <a:t>Powell</a:t>
            </a:r>
            <a:r>
              <a:rPr lang="es-CO" sz="2000" b="1" dirty="0">
                <a:latin typeface="Franklin Gothic Demi" panose="020B0703020102020204" pitchFamily="34" charset="0"/>
              </a:rPr>
              <a:t>, Kenneth  </a:t>
            </a:r>
            <a:endParaRPr lang="es-CO" sz="2000" b="1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000" b="1" dirty="0" smtClean="0">
                <a:latin typeface="Franklin Gothic Demi" panose="020B0703020102020204" pitchFamily="34" charset="0"/>
              </a:rPr>
              <a:t>El </a:t>
            </a:r>
            <a:r>
              <a:rPr lang="es-CO" sz="2000" b="1" dirty="0">
                <a:latin typeface="Franklin Gothic Demi" panose="020B0703020102020204" pitchFamily="34" charset="0"/>
              </a:rPr>
              <a:t>renacimiento de la arquitectura : la transformación y reconstrucción de edificios antiguos. </a:t>
            </a:r>
            <a:endParaRPr lang="es-CO" sz="2000" b="1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000" b="1" dirty="0" smtClean="0">
                <a:latin typeface="Franklin Gothic Demi" panose="020B0703020102020204" pitchFamily="34" charset="0"/>
              </a:rPr>
              <a:t>Barcelona </a:t>
            </a:r>
            <a:r>
              <a:rPr lang="es-CO" sz="2000" b="1" dirty="0">
                <a:latin typeface="Franklin Gothic Demi" panose="020B0703020102020204" pitchFamily="34" charset="0"/>
              </a:rPr>
              <a:t>: Blume, 1999.  </a:t>
            </a:r>
            <a:r>
              <a:rPr lang="es-CO" sz="2000" b="1" dirty="0" smtClean="0">
                <a:latin typeface="Franklin Gothic Demi" panose="020B0703020102020204" pitchFamily="34" charset="0"/>
              </a:rPr>
              <a:t>255 </a:t>
            </a:r>
            <a:r>
              <a:rPr lang="es-CO" sz="2000" b="1" dirty="0">
                <a:latin typeface="Franklin Gothic Demi" panose="020B0703020102020204" pitchFamily="34" charset="0"/>
              </a:rPr>
              <a:t>páginas : ilustraciones (algunas color) ; 30 cm.</a:t>
            </a:r>
            <a:endParaRPr lang="es-ES_tradnl" sz="2000" b="1" dirty="0">
              <a:latin typeface="Franklin Gothic Demi" panose="020B0703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" t="12201" r="7589" b="17451"/>
          <a:stretch/>
        </p:blipFill>
        <p:spPr>
          <a:xfrm>
            <a:off x="441904" y="1255759"/>
            <a:ext cx="2906318" cy="3886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661248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3851920" y="148478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 </a:t>
            </a:r>
            <a:endParaRPr lang="es-CO" sz="2400" b="1" dirty="0" smtClean="0">
              <a:latin typeface="Franklin Gothic Demi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995936" y="184482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sp>
        <p:nvSpPr>
          <p:cNvPr id="14" name="13 CuadroTexto"/>
          <p:cNvSpPr txBox="1"/>
          <p:nvPr/>
        </p:nvSpPr>
        <p:spPr>
          <a:xfrm>
            <a:off x="1930199" y="306676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i="1" dirty="0" smtClean="0">
                <a:latin typeface="Franklin Gothic Demi" panose="020B0703020102020204" pitchFamily="34" charset="0"/>
                <a:cs typeface="Tahoma" panose="020B0604030504040204" pitchFamily="34" charset="0"/>
              </a:rPr>
              <a:t>CALENTAMIENTO  </a:t>
            </a:r>
            <a:r>
              <a:rPr lang="es-ES_tradnl" sz="2400" b="1" i="1" dirty="0">
                <a:latin typeface="Franklin Gothic Demi" panose="020B0703020102020204" pitchFamily="34" charset="0"/>
                <a:cs typeface="Tahoma" panose="020B0604030504040204" pitchFamily="34" charset="0"/>
              </a:rPr>
              <a:t>GLOBAL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851920" y="1556791"/>
            <a:ext cx="4536504" cy="2862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latin typeface="Franklin Gothic Demi" panose="020B0703020102020204" pitchFamily="34" charset="0"/>
              </a:rPr>
              <a:t>363.73874 I76  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r>
              <a:rPr lang="pt-BR" sz="2000" dirty="0" smtClean="0">
                <a:latin typeface="Franklin Gothic Demi" panose="020B0703020102020204" pitchFamily="34" charset="0"/>
              </a:rPr>
              <a:t>Isaza </a:t>
            </a:r>
            <a:r>
              <a:rPr lang="pt-BR" sz="2000" dirty="0">
                <a:latin typeface="Franklin Gothic Demi" panose="020B0703020102020204" pitchFamily="34" charset="0"/>
              </a:rPr>
              <a:t>Delgado, José Fernando, 1946- </a:t>
            </a:r>
            <a:r>
              <a:rPr lang="es-CO" sz="2000" b="1" dirty="0" smtClean="0">
                <a:latin typeface="Franklin Gothic Demi" panose="020B0703020102020204" pitchFamily="34" charset="0"/>
              </a:rPr>
              <a:t>Cambio </a:t>
            </a:r>
            <a:r>
              <a:rPr lang="es-CO" sz="2000" b="1" dirty="0">
                <a:latin typeface="Franklin Gothic Demi" panose="020B0703020102020204" pitchFamily="34" charset="0"/>
              </a:rPr>
              <a:t>climático : glaciaciones y calentamiento global. </a:t>
            </a: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Bogotá </a:t>
            </a:r>
            <a:r>
              <a:rPr lang="es-CO" sz="2000" dirty="0">
                <a:latin typeface="Franklin Gothic Demi" panose="020B0703020102020204" pitchFamily="34" charset="0"/>
              </a:rPr>
              <a:t>: Universidad de Bogotá Jorge Tadeo Lozano, 2007. </a:t>
            </a: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294 </a:t>
            </a:r>
            <a:r>
              <a:rPr lang="es-CO" sz="2000" dirty="0">
                <a:latin typeface="Franklin Gothic Demi" panose="020B0703020102020204" pitchFamily="34" charset="0"/>
              </a:rPr>
              <a:t>páginas : ilustraciones, gráficos, mapas ; 24 cm.</a:t>
            </a:r>
            <a:endParaRPr lang="es-ES_tradnl" sz="20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s-CO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9" t="6951" r="7589" b="12201"/>
          <a:stretch/>
        </p:blipFill>
        <p:spPr>
          <a:xfrm>
            <a:off x="323528" y="1368403"/>
            <a:ext cx="2808312" cy="3790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661248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3851920" y="148478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 </a:t>
            </a:r>
            <a:endParaRPr lang="es-CO" sz="2400" b="1" dirty="0" smtClean="0">
              <a:latin typeface="Franklin Gothic Demi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995936" y="184482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sp>
        <p:nvSpPr>
          <p:cNvPr id="14" name="13 CuadroTexto"/>
          <p:cNvSpPr txBox="1"/>
          <p:nvPr/>
        </p:nvSpPr>
        <p:spPr>
          <a:xfrm>
            <a:off x="1851697" y="293747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latin typeface="Franklin Gothic Demi" panose="020B0703020102020204" pitchFamily="34" charset="0"/>
              </a:rPr>
              <a:t>Oceanografía--Ensenada de Gaira (Santa Marta, Colombia)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923927" y="1556792"/>
            <a:ext cx="4033325" cy="3493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latin typeface="Franklin Gothic Demi" panose="020B0703020102020204" pitchFamily="34" charset="0"/>
              </a:rPr>
              <a:t>551.46 F825  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Franco </a:t>
            </a:r>
            <a:r>
              <a:rPr lang="es-CO" sz="2000" dirty="0">
                <a:latin typeface="Franklin Gothic Demi" panose="020B0703020102020204" pitchFamily="34" charset="0"/>
              </a:rPr>
              <a:t>Herrera, Andrés,  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r>
              <a:rPr lang="es-CO" sz="2000" b="1" dirty="0" smtClean="0">
                <a:latin typeface="Franklin Gothic Demi" panose="020B0703020102020204" pitchFamily="34" charset="0"/>
              </a:rPr>
              <a:t>Oceanografía </a:t>
            </a:r>
            <a:r>
              <a:rPr lang="es-CO" sz="2000" b="1" dirty="0">
                <a:latin typeface="Franklin Gothic Demi" panose="020B0703020102020204" pitchFamily="34" charset="0"/>
              </a:rPr>
              <a:t>de la ensenada de Gaira : el Rodadero, más que un centro turístico en el Caribe Colombiano. </a:t>
            </a: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Bogotá </a:t>
            </a:r>
            <a:r>
              <a:rPr lang="es-CO" sz="2000" dirty="0">
                <a:latin typeface="Franklin Gothic Demi" panose="020B0703020102020204" pitchFamily="34" charset="0"/>
              </a:rPr>
              <a:t>: Universidad de Bogotá Jorge Tadeo Lozano. Facultad de Biología Marina, 2005.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58 </a:t>
            </a:r>
            <a:r>
              <a:rPr lang="es-CO" sz="2000" dirty="0">
                <a:latin typeface="Franklin Gothic Demi" panose="020B0703020102020204" pitchFamily="34" charset="0"/>
              </a:rPr>
              <a:t>páginas : ilustraciones (algunas color) ; 28 cm.</a:t>
            </a:r>
            <a:endParaRPr lang="es-ES_tradnl" sz="2000" b="1" dirty="0">
              <a:latin typeface="Franklin Gothic Demi" panose="020B0703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" t="4200" r="8894" b="20200"/>
          <a:stretch/>
        </p:blipFill>
        <p:spPr>
          <a:xfrm>
            <a:off x="376549" y="1371995"/>
            <a:ext cx="2912323" cy="3744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80526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3851920" y="148478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 </a:t>
            </a:r>
            <a:endParaRPr lang="es-CO" sz="2400" b="1" dirty="0" smtClean="0">
              <a:latin typeface="Franklin Gothic Demi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995936" y="184482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763688" y="332656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1" dirty="0">
                <a:latin typeface="Franklin Gothic Demi" panose="020B0703020102020204" pitchFamily="34" charset="0"/>
                <a:cs typeface="Tahoma" panose="020B0604030504040204" pitchFamily="34" charset="0"/>
              </a:rPr>
              <a:t>ASISTENCIA TÉCNICA – PAISES EN DESARROLLO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3851920" y="1283568"/>
            <a:ext cx="460851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Franklin Gothic Demi" panose="020B0703020102020204" pitchFamily="34" charset="0"/>
              </a:rPr>
              <a:t>338.91 U33 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Uribe </a:t>
            </a:r>
            <a:r>
              <a:rPr lang="es-CO" sz="2400" dirty="0">
                <a:latin typeface="Franklin Gothic Demi" panose="020B0703020102020204" pitchFamily="34" charset="0"/>
              </a:rPr>
              <a:t>Iregui, Rafael, 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Cooperación </a:t>
            </a:r>
            <a:r>
              <a:rPr lang="es-CO" sz="2400" b="1" dirty="0">
                <a:latin typeface="Franklin Gothic Demi" panose="020B0703020102020204" pitchFamily="34" charset="0"/>
              </a:rPr>
              <a:t>técnica entre países en desarrollo (CTPD).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Bogotá </a:t>
            </a:r>
            <a:r>
              <a:rPr lang="es-CO" sz="2400" dirty="0">
                <a:latin typeface="Franklin Gothic Demi" panose="020B0703020102020204" pitchFamily="34" charset="0"/>
              </a:rPr>
              <a:t>: Universidad de Bogotá Jorge Tadeo Lozano. Facultad de Relaciones Internacionales y Ciencias Jurídicas y Políticas. Programa de Relaciones Internacionales, 2009.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120 </a:t>
            </a:r>
            <a:r>
              <a:rPr lang="es-CO" sz="2400" dirty="0">
                <a:latin typeface="Franklin Gothic Demi" panose="020B0703020102020204" pitchFamily="34" charset="0"/>
              </a:rPr>
              <a:t>páginas ; 24 cm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1" t="12201" r="10731" b="13251"/>
          <a:stretch/>
        </p:blipFill>
        <p:spPr>
          <a:xfrm>
            <a:off x="323528" y="1283568"/>
            <a:ext cx="2832653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80526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3851920" y="148478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 </a:t>
            </a:r>
            <a:endParaRPr lang="es-CO" sz="2400" b="1" dirty="0" smtClean="0">
              <a:latin typeface="Franklin Gothic Demi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851920" y="1484784"/>
            <a:ext cx="42484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Franklin Gothic Demi" panose="020B0703020102020204" pitchFamily="34" charset="0"/>
              </a:rPr>
              <a:t>345.05 H255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Hartmann </a:t>
            </a:r>
            <a:r>
              <a:rPr lang="es-CO" sz="2400" dirty="0">
                <a:latin typeface="Franklin Gothic Demi" panose="020B0703020102020204" pitchFamily="34" charset="0"/>
              </a:rPr>
              <a:t>Arboleda, Mildred,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Estudio </a:t>
            </a:r>
            <a:r>
              <a:rPr lang="es-CO" sz="2400" b="1" dirty="0">
                <a:latin typeface="Franklin Gothic Demi" panose="020B0703020102020204" pitchFamily="34" charset="0"/>
              </a:rPr>
              <a:t>empírico del funcionamiento del sistema acusatorio.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Bogotá </a:t>
            </a:r>
            <a:r>
              <a:rPr lang="es-CO" sz="2400" dirty="0">
                <a:latin typeface="Franklin Gothic Demi" panose="020B0703020102020204" pitchFamily="34" charset="0"/>
              </a:rPr>
              <a:t>: Universidad de Bogotá Jorge Tadeo Lozano, 2009.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95 </a:t>
            </a:r>
            <a:r>
              <a:rPr lang="es-CO" sz="2400" dirty="0">
                <a:latin typeface="Franklin Gothic Demi" panose="020B0703020102020204" pitchFamily="34" charset="0"/>
              </a:rPr>
              <a:t>páginas ; 25 cm.</a:t>
            </a:r>
            <a:endParaRPr lang="es-ES_tradnl" sz="2400" dirty="0">
              <a:latin typeface="Franklin Gothic Demi" panose="020B07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979712" y="404664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2400" b="1" dirty="0" smtClean="0">
              <a:latin typeface="Franklin Gothic Demi" pitchFamily="34" charset="0"/>
              <a:cs typeface="Tahoma" pitchFamily="34" charset="0"/>
            </a:endParaRPr>
          </a:p>
          <a:p>
            <a:pPr algn="ctr"/>
            <a:endParaRPr lang="es-ES_tradnl" sz="2400" b="1" dirty="0" smtClean="0">
              <a:latin typeface="Franklin Gothic Demi" pitchFamily="34" charset="0"/>
              <a:cs typeface="Tahoma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051720" y="548680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i="1">
                <a:latin typeface="Franklin Gothic Demi" panose="020B0703020102020204" pitchFamily="34" charset="0"/>
                <a:cs typeface="Tahoma" panose="020B0604030504040204" pitchFamily="34" charset="0"/>
              </a:rPr>
              <a:t>SISTEMA ACUSATORIO - COLOMBIA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0" t="11150" r="9160" b="12201"/>
          <a:stretch/>
        </p:blipFill>
        <p:spPr>
          <a:xfrm>
            <a:off x="323528" y="1349950"/>
            <a:ext cx="2808312" cy="3916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80526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3563888" y="1517849"/>
            <a:ext cx="48965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Franklin Gothic Demi" panose="020B0703020102020204" pitchFamily="34" charset="0"/>
              </a:rPr>
              <a:t>701.17 E79.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Estética </a:t>
            </a:r>
            <a:r>
              <a:rPr lang="es-CO" sz="2400" dirty="0">
                <a:latin typeface="Franklin Gothic Demi" panose="020B0703020102020204" pitchFamily="34" charset="0"/>
              </a:rPr>
              <a:t>: miradas contemporáneas / Alexander Nehamas [y otros ocho]. ; editor académico Carlos Eduardo Sanabria </a:t>
            </a:r>
            <a:r>
              <a:rPr lang="es-CO" sz="2400" dirty="0" smtClean="0">
                <a:latin typeface="Franklin Gothic Demi" panose="020B0703020102020204" pitchFamily="34" charset="0"/>
              </a:rPr>
              <a:t>B.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Bogotá </a:t>
            </a:r>
            <a:r>
              <a:rPr lang="es-CO" sz="2400" dirty="0">
                <a:latin typeface="Franklin Gothic Demi" panose="020B0703020102020204" pitchFamily="34" charset="0"/>
              </a:rPr>
              <a:t>: Universidad de Bogotá Jorge Tadeo Lozano, 2004.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233 </a:t>
            </a:r>
            <a:r>
              <a:rPr lang="es-CO" sz="2400" dirty="0">
                <a:latin typeface="Franklin Gothic Demi" panose="020B0703020102020204" pitchFamily="34" charset="0"/>
              </a:rPr>
              <a:t>páginas : ilustraciones ; 17 cm.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1979712" y="404664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2400" b="1" dirty="0" smtClean="0">
              <a:latin typeface="Franklin Gothic Demi" pitchFamily="34" charset="0"/>
              <a:cs typeface="Tahoma" pitchFamily="34" charset="0"/>
            </a:endParaRPr>
          </a:p>
          <a:p>
            <a:pPr algn="ctr"/>
            <a:endParaRPr lang="es-ES_tradnl" sz="2400" b="1" dirty="0" smtClean="0">
              <a:latin typeface="Franklin Gothic Demi" pitchFamily="34" charset="0"/>
              <a:cs typeface="Tahoma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051720" y="548680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i="1" dirty="0" smtClean="0">
                <a:latin typeface="Franklin Gothic Demi" panose="020B0703020102020204" pitchFamily="34" charset="0"/>
                <a:cs typeface="Tahoma" panose="020B0604030504040204" pitchFamily="34" charset="0"/>
              </a:rPr>
              <a:t>ESTÉTICA – ENSAYOS, CONFERENCIAS, ETC.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0" t="10101" r="10731" b="11150"/>
          <a:stretch/>
        </p:blipFill>
        <p:spPr>
          <a:xfrm>
            <a:off x="395536" y="1379677"/>
            <a:ext cx="2808312" cy="3918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14414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827584" y="5805264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dirty="0">
              <a:latin typeface="Franklin Gothic Book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2483768" y="548680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_tradnl" sz="2400" b="1" i="1">
                <a:latin typeface="Franklin Gothic Demi" panose="020B0703020102020204" pitchFamily="34" charset="0"/>
                <a:cs typeface="Tahoma" panose="020B0604030504040204" pitchFamily="34" charset="0"/>
              </a:rPr>
              <a:t>CONFLICTO ARMADO - COLOMBIA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923928" y="1413831"/>
            <a:ext cx="475252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400" dirty="0">
                <a:latin typeface="Franklin Gothic Demi" panose="020B0703020102020204" pitchFamily="34" charset="0"/>
              </a:rPr>
              <a:t>303.60986 C65.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Molano </a:t>
            </a:r>
            <a:r>
              <a:rPr lang="es-CO" sz="2400" dirty="0">
                <a:latin typeface="Franklin Gothic Demi" panose="020B0703020102020204" pitchFamily="34" charset="0"/>
              </a:rPr>
              <a:t>Rojas, Andrés, ed. </a:t>
            </a:r>
            <a:r>
              <a:rPr lang="es-CO" sz="2400" b="1" dirty="0">
                <a:latin typeface="Franklin Gothic Demi" panose="020B0703020102020204" pitchFamily="34" charset="0"/>
              </a:rPr>
              <a:t>Colombia : encrucijadas y perspectivas una agenda para el avance institucional y el desarrollo.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Bogotá </a:t>
            </a:r>
            <a:r>
              <a:rPr lang="es-CO" sz="2400" dirty="0">
                <a:latin typeface="Franklin Gothic Demi" panose="020B0703020102020204" pitchFamily="34" charset="0"/>
              </a:rPr>
              <a:t>: Instituto de Ciencia Política Hernán Echavarría Olózaga ; Konrad Adenauer Stiftung, 2016.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207 </a:t>
            </a:r>
            <a:r>
              <a:rPr lang="es-CO" sz="2400" dirty="0">
                <a:latin typeface="Franklin Gothic Demi" panose="020B0703020102020204" pitchFamily="34" charset="0"/>
              </a:rPr>
              <a:t>páginas ; 24 cm.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5" t="11550" r="12036" b="14950"/>
          <a:stretch/>
        </p:blipFill>
        <p:spPr>
          <a:xfrm>
            <a:off x="413538" y="1413832"/>
            <a:ext cx="2988332" cy="4016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80526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3563888" y="1506591"/>
            <a:ext cx="46085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Franklin Gothic Demi" panose="020B0703020102020204" pitchFamily="34" charset="0"/>
              </a:rPr>
              <a:t>863 Q41 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El </a:t>
            </a:r>
            <a:r>
              <a:rPr lang="es-CO" sz="2400" dirty="0">
                <a:latin typeface="Franklin Gothic Demi" panose="020B0703020102020204" pitchFamily="34" charset="0"/>
              </a:rPr>
              <a:t>Quijote : desde la Academia Colombiana de la Lengua / Jaime Bernal Leongómez [y otros once]. Bogotá : Universidad de Bogotá Jorge Tadeo Lozano : Academia Colombiana de la Lengua, 2006. 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264 </a:t>
            </a:r>
            <a:r>
              <a:rPr lang="es-CO" sz="2400" dirty="0">
                <a:latin typeface="Franklin Gothic Demi" panose="020B0703020102020204" pitchFamily="34" charset="0"/>
              </a:rPr>
              <a:t>páginas ; 27 cm.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979712" y="404664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2400" b="1" dirty="0" smtClean="0">
              <a:latin typeface="Franklin Gothic Demi" pitchFamily="34" charset="0"/>
              <a:cs typeface="Tahoma" pitchFamily="34" charset="0"/>
            </a:endParaRPr>
          </a:p>
          <a:p>
            <a:pPr algn="ctr"/>
            <a:endParaRPr lang="es-ES_tradnl" sz="2400" b="1" dirty="0" smtClean="0">
              <a:latin typeface="Franklin Gothic Demi" pitchFamily="34" charset="0"/>
              <a:cs typeface="Tahoma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763688" y="260648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>
                <a:latin typeface="Franklin Gothic Demi" panose="020B0703020102020204" pitchFamily="34" charset="0"/>
              </a:rPr>
              <a:t>Cervantes Saavedra, Miguel de, 1547-1616. Don Quijote de la Mancha--Crítica e interpretación</a:t>
            </a:r>
            <a:endParaRPr lang="es-CO" sz="2400" b="1" dirty="0">
              <a:latin typeface="Franklin Gothic Demi" panose="020B0703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0" t="14300" r="7589" b="17450"/>
          <a:stretch/>
        </p:blipFill>
        <p:spPr>
          <a:xfrm>
            <a:off x="251520" y="1349077"/>
            <a:ext cx="2933894" cy="3954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59080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80526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3635896" y="1454236"/>
            <a:ext cx="43204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latin typeface="Franklin Gothic Demi" panose="020B0703020102020204" pitchFamily="34" charset="0"/>
              </a:rPr>
              <a:t>741.6 G984D 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Gutiérrez</a:t>
            </a:r>
            <a:r>
              <a:rPr lang="es-CO" sz="2000" dirty="0">
                <a:latin typeface="Franklin Gothic Demi" panose="020B0703020102020204" pitchFamily="34" charset="0"/>
              </a:rPr>
              <a:t>, María del Rosario, </a:t>
            </a:r>
            <a:r>
              <a:rPr lang="es-CO" sz="2000" b="1" dirty="0">
                <a:latin typeface="Franklin Gothic Demi" panose="020B0703020102020204" pitchFamily="34" charset="0"/>
              </a:rPr>
              <a:t>Desde el taller : 32 notas para la enseñanza y el aprendizaje del diseño gráfico. </a:t>
            </a: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Bogotá </a:t>
            </a:r>
            <a:r>
              <a:rPr lang="es-CO" sz="2000" dirty="0">
                <a:latin typeface="Franklin Gothic Demi" panose="020B0703020102020204" pitchFamily="34" charset="0"/>
              </a:rPr>
              <a:t>: Universidad de Bogotá Jorge Tadeo Lozano. Facultad de Artes y Diseño. Programa de Diseño Gráfico, 2017.  </a:t>
            </a:r>
            <a:br>
              <a:rPr lang="es-CO" sz="2000" dirty="0">
                <a:latin typeface="Franklin Gothic Demi" panose="020B0703020102020204" pitchFamily="34" charset="0"/>
              </a:rPr>
            </a:br>
            <a:r>
              <a:rPr lang="es-CO" sz="2000" dirty="0">
                <a:latin typeface="Franklin Gothic Demi" panose="020B0703020102020204" pitchFamily="34" charset="0"/>
              </a:rPr>
              <a:t>[275] páginas : ilustraciones (algunas color) ; 28 cm.</a:t>
            </a:r>
            <a:endParaRPr lang="es-CO" sz="20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  <a:p>
            <a:endParaRPr lang="es-CO" sz="2400" dirty="0">
              <a:latin typeface="Franklin Gothic Demi" panose="020B070302010202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979712" y="404664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2400" b="1" dirty="0" smtClean="0">
              <a:latin typeface="Franklin Gothic Demi" pitchFamily="34" charset="0"/>
              <a:cs typeface="Tahoma" pitchFamily="34" charset="0"/>
            </a:endParaRPr>
          </a:p>
          <a:p>
            <a:pPr algn="ctr"/>
            <a:endParaRPr lang="es-ES_tradnl" sz="2400" b="1" dirty="0" smtClean="0">
              <a:latin typeface="Franklin Gothic Demi" pitchFamily="34" charset="0"/>
              <a:cs typeface="Tahoma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763688" y="260648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1" dirty="0">
                <a:latin typeface="Franklin Gothic Demi" panose="020B0703020102020204" pitchFamily="34" charset="0"/>
                <a:cs typeface="Tahoma" panose="020B0604030504040204" pitchFamily="34" charset="0"/>
              </a:rPr>
              <a:t>DISEÑO GRÁFICO – ENSEÑANZ</a:t>
            </a:r>
            <a:r>
              <a:rPr lang="es-CO" sz="2400" b="1" i="1" dirty="0">
                <a:latin typeface="Tahoma" panose="020B0604030504040204" pitchFamily="34" charset="0"/>
                <a:cs typeface="Tahoma" panose="020B0604030504040204" pitchFamily="34" charset="0"/>
              </a:rPr>
              <a:t>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1" t="8001" r="15443" b="10500"/>
          <a:stretch/>
        </p:blipFill>
        <p:spPr>
          <a:xfrm>
            <a:off x="395536" y="1235661"/>
            <a:ext cx="2808312" cy="4293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984555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80526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3923928" y="1678739"/>
            <a:ext cx="41044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latin typeface="Franklin Gothic Demi" panose="020B0703020102020204" pitchFamily="34" charset="0"/>
              </a:rPr>
              <a:t>709.032 H558  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Hernández </a:t>
            </a:r>
            <a:r>
              <a:rPr lang="es-CO" sz="2000" dirty="0">
                <a:latin typeface="Franklin Gothic Demi" panose="020B0703020102020204" pitchFamily="34" charset="0"/>
              </a:rPr>
              <a:t>Roa, Juan Francisco,  Horror vacui : una colección de pintura barroca. </a:t>
            </a: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Bogotá </a:t>
            </a:r>
            <a:r>
              <a:rPr lang="es-CO" sz="2000" dirty="0">
                <a:latin typeface="Franklin Gothic Demi" panose="020B0703020102020204" pitchFamily="34" charset="0"/>
              </a:rPr>
              <a:t>: Universidad de Bogotá Jorge Tadeo Lozano. Facultad de Ciencias Sociales. Departamento de Humanidades, 2017. </a:t>
            </a: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115 </a:t>
            </a:r>
            <a:r>
              <a:rPr lang="es-CO" sz="2000" dirty="0">
                <a:latin typeface="Franklin Gothic Demi" panose="020B0703020102020204" pitchFamily="34" charset="0"/>
              </a:rPr>
              <a:t>páginas : ilustraciones (algunas color) ; 28 cm.</a:t>
            </a:r>
            <a:endParaRPr lang="es-ES_tradnl" sz="2000" dirty="0">
              <a:latin typeface="Franklin Gothic Demi" panose="020B07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763688" y="260648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i="1">
                <a:latin typeface="Franklin Gothic Demi" panose="020B0703020102020204" pitchFamily="34" charset="0"/>
                <a:cs typeface="Tahoma" panose="020B0604030504040204" pitchFamily="34" charset="0"/>
              </a:rPr>
              <a:t>ARTE BARROCO – CATÁLOGOS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" t="13251" r="7589" b="18500"/>
          <a:stretch/>
        </p:blipFill>
        <p:spPr>
          <a:xfrm>
            <a:off x="405235" y="1423506"/>
            <a:ext cx="2720792" cy="3956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963319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80526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4067944" y="1356627"/>
            <a:ext cx="44644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400" dirty="0">
                <a:latin typeface="Franklin Gothic Demi" panose="020B0703020102020204" pitchFamily="34" charset="0"/>
              </a:rPr>
              <a:t>R721.8 H249 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Hansmann</a:t>
            </a:r>
            <a:r>
              <a:rPr lang="es-CO" sz="2400" dirty="0">
                <a:latin typeface="Franklin Gothic Demi" panose="020B0703020102020204" pitchFamily="34" charset="0"/>
              </a:rPr>
              <a:t>, Christine-Ruth, 1957-  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Las </a:t>
            </a:r>
            <a:r>
              <a:rPr lang="es-CO" sz="2400" b="1" dirty="0">
                <a:latin typeface="Franklin Gothic Demi" panose="020B0703020102020204" pitchFamily="34" charset="0"/>
              </a:rPr>
              <a:t>escaleras en la arquitectura : construcción y detalles.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Barcelona </a:t>
            </a:r>
            <a:r>
              <a:rPr lang="es-CO" sz="2400" dirty="0">
                <a:latin typeface="Franklin Gothic Demi" panose="020B0703020102020204" pitchFamily="34" charset="0"/>
              </a:rPr>
              <a:t>: Gustavo Gili, 1994.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175 </a:t>
            </a:r>
            <a:r>
              <a:rPr lang="es-CO" sz="2400" dirty="0">
                <a:latin typeface="Franklin Gothic Demi" panose="020B0703020102020204" pitchFamily="34" charset="0"/>
              </a:rPr>
              <a:t>páginas : ilustraciones (algunas color), fotos, planos ; 30 cm.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1907704" y="548680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2400" b="1" i="1" dirty="0">
                <a:latin typeface="Franklin Gothic Demi" panose="020B0703020102020204" pitchFamily="34" charset="0"/>
              </a:rPr>
              <a:t>ESCALERAS – DISEÑOS Y PLAN</a:t>
            </a:r>
            <a:r>
              <a:rPr lang="es-CO" sz="2400" b="1" i="1" dirty="0"/>
              <a:t>OS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" t="8400" r="4182" b="11801"/>
          <a:stretch/>
        </p:blipFill>
        <p:spPr>
          <a:xfrm>
            <a:off x="391608" y="1356627"/>
            <a:ext cx="3032192" cy="3973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315098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80526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4067944" y="1772816"/>
            <a:ext cx="3600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400" dirty="0">
                <a:latin typeface="Franklin Gothic Demi" panose="020B0703020102020204" pitchFamily="34" charset="0"/>
              </a:rPr>
              <a:t>R745.4 C837 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Costa</a:t>
            </a:r>
            <a:r>
              <a:rPr lang="es-CO" sz="2400" dirty="0">
                <a:latin typeface="Franklin Gothic Demi" panose="020B0703020102020204" pitchFamily="34" charset="0"/>
              </a:rPr>
              <a:t>, Joan 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Imagen </a:t>
            </a:r>
            <a:r>
              <a:rPr lang="es-CO" sz="2400" dirty="0">
                <a:latin typeface="Franklin Gothic Demi" panose="020B0703020102020204" pitchFamily="34" charset="0"/>
              </a:rPr>
              <a:t>global</a:t>
            </a:r>
            <a:r>
              <a:rPr lang="es-CO" sz="2400" b="1" dirty="0">
                <a:latin typeface="Franklin Gothic Demi" panose="020B0703020102020204" pitchFamily="34" charset="0"/>
              </a:rPr>
              <a:t>. </a:t>
            </a:r>
            <a:r>
              <a:rPr lang="es-CO" sz="2400" dirty="0" smtClean="0">
                <a:latin typeface="Franklin Gothic Demi" panose="020B0703020102020204" pitchFamily="34" charset="0"/>
              </a:rPr>
              <a:t>Barcelona </a:t>
            </a:r>
            <a:r>
              <a:rPr lang="es-CO" sz="2400" dirty="0">
                <a:latin typeface="Franklin Gothic Demi" panose="020B0703020102020204" pitchFamily="34" charset="0"/>
              </a:rPr>
              <a:t>: Ceac, 1987.  </a:t>
            </a:r>
            <a:r>
              <a:rPr lang="es-CO" sz="2400" dirty="0" smtClean="0">
                <a:latin typeface="Franklin Gothic Demi" panose="020B0703020102020204" pitchFamily="34" charset="0"/>
              </a:rPr>
              <a:t>262 </a:t>
            </a:r>
            <a:r>
              <a:rPr lang="es-CO" sz="2400" dirty="0">
                <a:latin typeface="Franklin Gothic Demi" panose="020B0703020102020204" pitchFamily="34" charset="0"/>
              </a:rPr>
              <a:t>páginas : ilustraciones (algunas color) ; 27 cm.</a:t>
            </a:r>
            <a:endParaRPr lang="es-ES_tradnl" sz="2400" b="1" dirty="0">
              <a:latin typeface="Franklin Gothic Demi" panose="020B07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835696" y="427371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2400" b="1" i="1" dirty="0">
                <a:latin typeface="Franklin Gothic Demi" panose="020B0703020102020204" pitchFamily="34" charset="0"/>
                <a:cs typeface="Tahoma" panose="020B0604030504040204" pitchFamily="34" charset="0"/>
              </a:rPr>
              <a:t>DISEÑO GRÁFICO – COMUNICACIÓN EN DISEÑO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" t="17850" r="2612" b="13900"/>
          <a:stretch/>
        </p:blipFill>
        <p:spPr>
          <a:xfrm>
            <a:off x="395536" y="1340768"/>
            <a:ext cx="2880320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5905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80526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3995936" y="1547315"/>
            <a:ext cx="43658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400" dirty="0">
                <a:latin typeface="Franklin Gothic Demi" panose="020B0703020102020204" pitchFamily="34" charset="0"/>
              </a:rPr>
              <a:t>R771 H453 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Hedgecoe</a:t>
            </a:r>
            <a:r>
              <a:rPr lang="es-CO" sz="2400" dirty="0">
                <a:latin typeface="Franklin Gothic Demi" panose="020B0703020102020204" pitchFamily="34" charset="0"/>
              </a:rPr>
              <a:t>, John  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Manual </a:t>
            </a:r>
            <a:r>
              <a:rPr lang="es-CO" sz="2400" b="1" dirty="0">
                <a:latin typeface="Franklin Gothic Demi" panose="020B0703020102020204" pitchFamily="34" charset="0"/>
              </a:rPr>
              <a:t>de técnica fotográfica : guía completa de métodos, equipos y estilos fotográficos </a:t>
            </a:r>
            <a:endParaRPr lang="es-CO" sz="2400" b="1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Nueva </a:t>
            </a:r>
            <a:r>
              <a:rPr lang="es-CO" sz="2400" b="1" dirty="0">
                <a:latin typeface="Franklin Gothic Demi" panose="020B0703020102020204" pitchFamily="34" charset="0"/>
              </a:rPr>
              <a:t>ed. </a:t>
            </a:r>
            <a:r>
              <a:rPr lang="es-CO" sz="2400" b="1" dirty="0" smtClean="0">
                <a:latin typeface="Franklin Gothic Demi" panose="020B0703020102020204" pitchFamily="34" charset="0"/>
              </a:rPr>
              <a:t>Rev.  </a:t>
            </a:r>
            <a:endParaRPr lang="es-CO" sz="2400" b="1" dirty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Madrid </a:t>
            </a:r>
            <a:r>
              <a:rPr lang="es-CO" sz="2400" dirty="0">
                <a:latin typeface="Franklin Gothic Demi" panose="020B0703020102020204" pitchFamily="34" charset="0"/>
              </a:rPr>
              <a:t>: H. Blume, c1977.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352 </a:t>
            </a:r>
            <a:r>
              <a:rPr lang="es-CO" sz="2400" dirty="0">
                <a:latin typeface="Franklin Gothic Demi" panose="020B0703020102020204" pitchFamily="34" charset="0"/>
              </a:rPr>
              <a:t>páginas : ilustraciones (algunas color) ; 24 cm.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910334" y="244022"/>
            <a:ext cx="7054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2400" b="1" i="1" dirty="0">
                <a:latin typeface="Franklin Gothic Demi" panose="020B0703020102020204" pitchFamily="34" charset="0"/>
              </a:rPr>
              <a:t>FOTOGRAFÍA – MANUALES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0" r="1306" b="3801"/>
          <a:stretch/>
        </p:blipFill>
        <p:spPr>
          <a:xfrm>
            <a:off x="465536" y="1313740"/>
            <a:ext cx="2884336" cy="3947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784583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80526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3995936" y="1844824"/>
            <a:ext cx="4464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400" b="1" dirty="0">
                <a:latin typeface="Franklin Gothic Demi" panose="020B0703020102020204" pitchFamily="34" charset="0"/>
              </a:rPr>
              <a:t>338.4791 C157   </a:t>
            </a:r>
            <a:endParaRPr lang="es-CO" sz="2400" b="1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Calle </a:t>
            </a:r>
            <a:r>
              <a:rPr lang="es-CO" sz="2400" b="1" dirty="0">
                <a:latin typeface="Franklin Gothic Demi" panose="020B0703020102020204" pitchFamily="34" charset="0"/>
              </a:rPr>
              <a:t>Vaquero, Manuel de la   Turismo cultural. </a:t>
            </a: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Madrid </a:t>
            </a:r>
            <a:r>
              <a:rPr lang="es-CO" sz="2400" b="1" dirty="0">
                <a:latin typeface="Franklin Gothic Demi" panose="020B0703020102020204" pitchFamily="34" charset="0"/>
              </a:rPr>
              <a:t>: Síntesis, 2013.  </a:t>
            </a: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298 </a:t>
            </a:r>
            <a:r>
              <a:rPr lang="es-CO" sz="2400" b="1" dirty="0">
                <a:latin typeface="Franklin Gothic Demi" panose="020B0703020102020204" pitchFamily="34" charset="0"/>
              </a:rPr>
              <a:t>páginas ; 23 cm.</a:t>
            </a:r>
            <a:endParaRPr lang="es-CO" sz="2400" b="1" i="1" dirty="0">
              <a:latin typeface="Franklin Gothic Demi" panose="020B0703020102020204" pitchFamily="34" charset="0"/>
            </a:endParaRPr>
          </a:p>
          <a:p>
            <a:pPr>
              <a:defRPr/>
            </a:pPr>
            <a:endParaRPr lang="es-CO" sz="2400" dirty="0"/>
          </a:p>
        </p:txBody>
      </p:sp>
      <p:sp>
        <p:nvSpPr>
          <p:cNvPr id="4" name="CuadroTexto 3"/>
          <p:cNvSpPr txBox="1"/>
          <p:nvPr/>
        </p:nvSpPr>
        <p:spPr>
          <a:xfrm>
            <a:off x="1907704" y="476672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2400" b="1" i="1" dirty="0" smtClean="0">
                <a:latin typeface="Franklin Gothic Demi" panose="020B0703020102020204" pitchFamily="34" charset="0"/>
              </a:rPr>
              <a:t>TURISMO  </a:t>
            </a:r>
            <a:r>
              <a:rPr lang="es-CO" sz="2400" b="1" i="1" dirty="0">
                <a:latin typeface="Franklin Gothic Demi" panose="020B0703020102020204" pitchFamily="34" charset="0"/>
              </a:rPr>
              <a:t>CULTURAL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t="13649" r="13607" b="14952"/>
          <a:stretch/>
        </p:blipFill>
        <p:spPr>
          <a:xfrm>
            <a:off x="531080" y="1372793"/>
            <a:ext cx="2753247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828564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80526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3923928" y="1628800"/>
            <a:ext cx="33123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400" b="1" dirty="0">
                <a:latin typeface="Franklin Gothic Demi" panose="020B0703020102020204" pitchFamily="34" charset="0"/>
              </a:rPr>
              <a:t>460.7 C343  Cassany, Daniel   Expresión escrita en L2/ELE. </a:t>
            </a:r>
            <a:r>
              <a:rPr lang="es-CO" sz="2400" b="1" dirty="0" smtClean="0">
                <a:latin typeface="Franklin Gothic Demi" panose="020B0703020102020204" pitchFamily="34" charset="0"/>
              </a:rPr>
              <a:t>Madrid </a:t>
            </a:r>
            <a:r>
              <a:rPr lang="es-CO" sz="2400" b="1" dirty="0">
                <a:latin typeface="Franklin Gothic Demi" panose="020B0703020102020204" pitchFamily="34" charset="0"/>
              </a:rPr>
              <a:t>: Arco-Libros, 2005.  </a:t>
            </a: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92 </a:t>
            </a:r>
            <a:r>
              <a:rPr lang="es-CO" sz="2400" b="1" dirty="0">
                <a:latin typeface="Franklin Gothic Demi" panose="020B0703020102020204" pitchFamily="34" charset="0"/>
              </a:rPr>
              <a:t>páginas : ilustraciones ; 22 cm.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979712" y="548680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2400" b="1" i="1" dirty="0">
                <a:latin typeface="Franklin Gothic Demi" panose="020B0703020102020204" pitchFamily="34" charset="0"/>
              </a:rPr>
              <a:t>Español--Enseñanza--Estudiantes extranjeros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4" t="14300" r="6018" b="15350"/>
          <a:stretch/>
        </p:blipFill>
        <p:spPr>
          <a:xfrm>
            <a:off x="381107" y="1340768"/>
            <a:ext cx="2880320" cy="3827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590967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80526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3779912" y="1700808"/>
            <a:ext cx="38164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400" b="1" dirty="0">
                <a:latin typeface="Franklin Gothic Demi" panose="020B0703020102020204" pitchFamily="34" charset="0"/>
              </a:rPr>
              <a:t>465 P227  Paredes García, Florentino   </a:t>
            </a:r>
            <a:endParaRPr lang="es-CO" sz="2400" b="1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Las </a:t>
            </a:r>
            <a:r>
              <a:rPr lang="es-CO" sz="2400" b="1" dirty="0">
                <a:latin typeface="Franklin Gothic Demi" panose="020B0703020102020204" pitchFamily="34" charset="0"/>
              </a:rPr>
              <a:t>500 dudas más frecuentes del español. </a:t>
            </a: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Barcelona </a:t>
            </a:r>
            <a:r>
              <a:rPr lang="es-CO" sz="2400" b="1" dirty="0">
                <a:latin typeface="Franklin Gothic Demi" panose="020B0703020102020204" pitchFamily="34" charset="0"/>
              </a:rPr>
              <a:t>: Espasa Libros : Instituto Cervantes, 2013.  </a:t>
            </a: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510 </a:t>
            </a:r>
            <a:r>
              <a:rPr lang="es-CO" sz="2400" b="1" dirty="0">
                <a:latin typeface="Franklin Gothic Demi" panose="020B0703020102020204" pitchFamily="34" charset="0"/>
              </a:rPr>
              <a:t>páginas ; 24 cm.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s-CO" sz="2400" dirty="0"/>
              <a:t> </a:t>
            </a:r>
            <a:endParaRPr lang="es-ES_tradnl" sz="2400" b="1" dirty="0"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835696" y="479392"/>
            <a:ext cx="6885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2400" b="1" i="1" dirty="0">
                <a:latin typeface="Franklin Gothic Demi" panose="020B0703020102020204" pitchFamily="34" charset="0"/>
              </a:rPr>
              <a:t>Español--Gramática Preguntas y respuestas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5" t="13042" r="15860" b="9073"/>
          <a:stretch/>
        </p:blipFill>
        <p:spPr>
          <a:xfrm>
            <a:off x="395536" y="1312977"/>
            <a:ext cx="2736304" cy="3819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18251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80526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3635896" y="1315905"/>
            <a:ext cx="3600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latin typeface="Franklin Gothic Demi" panose="020B0703020102020204" pitchFamily="34" charset="0"/>
              </a:rPr>
              <a:t>650.1 C592T   Clark, Tim, 1956- </a:t>
            </a:r>
            <a:r>
              <a:rPr lang="es-CO" sz="2400" b="1" dirty="0" smtClean="0">
                <a:latin typeface="Franklin Gothic Demi" panose="020B0703020102020204" pitchFamily="34" charset="0"/>
              </a:rPr>
              <a:t>Tu </a:t>
            </a:r>
            <a:r>
              <a:rPr lang="es-CO" sz="2400" b="1" dirty="0">
                <a:latin typeface="Franklin Gothic Demi" panose="020B0703020102020204" pitchFamily="34" charset="0"/>
              </a:rPr>
              <a:t>modelo de negocio </a:t>
            </a:r>
            <a:endParaRPr lang="es-CO" sz="2400" b="1" dirty="0" smtClean="0">
              <a:latin typeface="Franklin Gothic Demi" panose="020B0703020102020204" pitchFamily="34" charset="0"/>
            </a:endParaRP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Segunda </a:t>
            </a:r>
            <a:r>
              <a:rPr lang="es-CO" sz="2400" b="1" dirty="0">
                <a:latin typeface="Franklin Gothic Demi" panose="020B0703020102020204" pitchFamily="34" charset="0"/>
              </a:rPr>
              <a:t>edición.  </a:t>
            </a:r>
            <a:r>
              <a:rPr lang="es-CO" sz="2400" b="1" dirty="0" smtClean="0">
                <a:latin typeface="Franklin Gothic Demi" panose="020B0703020102020204" pitchFamily="34" charset="0"/>
              </a:rPr>
              <a:t>Barcelona </a:t>
            </a:r>
            <a:r>
              <a:rPr lang="es-CO" sz="2400" b="1" dirty="0">
                <a:latin typeface="Franklin Gothic Demi" panose="020B0703020102020204" pitchFamily="34" charset="0"/>
              </a:rPr>
              <a:t>: Planeta ; Deusto, 2017</a:t>
            </a:r>
            <a:r>
              <a:rPr lang="es-CO" sz="2400" b="1" dirty="0" smtClean="0">
                <a:latin typeface="Franklin Gothic Demi" panose="020B0703020102020204" pitchFamily="34" charset="0"/>
              </a:rPr>
              <a:t>.</a:t>
            </a: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257 </a:t>
            </a:r>
            <a:r>
              <a:rPr lang="es-CO" sz="2400" b="1" dirty="0">
                <a:latin typeface="Franklin Gothic Demi" panose="020B0703020102020204" pitchFamily="34" charset="0"/>
              </a:rPr>
              <a:t>páginas : ilustraciones a color, 19 cm.</a:t>
            </a:r>
          </a:p>
          <a:p>
            <a:endParaRPr lang="es-CO" sz="2400" b="1" dirty="0">
              <a:latin typeface="Franklin Gothic Demi" panose="020B0703020102020204" pitchFamily="34" charset="0"/>
            </a:endParaRPr>
          </a:p>
          <a:p>
            <a:endParaRPr lang="es-CO" sz="2400" dirty="0"/>
          </a:p>
        </p:txBody>
      </p:sp>
      <p:sp>
        <p:nvSpPr>
          <p:cNvPr id="4" name="CuadroTexto 3"/>
          <p:cNvSpPr txBox="1"/>
          <p:nvPr/>
        </p:nvSpPr>
        <p:spPr>
          <a:xfrm>
            <a:off x="1907704" y="376440"/>
            <a:ext cx="6237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1" dirty="0">
                <a:latin typeface="Franklin Gothic Demi" panose="020B0703020102020204" pitchFamily="34" charset="0"/>
              </a:rPr>
              <a:t>DESARROLLO PROFESIONAL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5" t="5906" r="18671" b="10227"/>
          <a:stretch/>
        </p:blipFill>
        <p:spPr>
          <a:xfrm>
            <a:off x="395536" y="1315905"/>
            <a:ext cx="2772308" cy="4129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53740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043608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O" dirty="0"/>
          </a:p>
        </p:txBody>
      </p:sp>
      <p:sp>
        <p:nvSpPr>
          <p:cNvPr id="9" name="8 CuadroTexto"/>
          <p:cNvSpPr txBox="1"/>
          <p:nvPr/>
        </p:nvSpPr>
        <p:spPr>
          <a:xfrm>
            <a:off x="395536" y="5661248"/>
            <a:ext cx="8460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dirty="0">
              <a:latin typeface="Franklin Gothic Book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11 CuadroTexto"/>
          <p:cNvSpPr txBox="1"/>
          <p:nvPr/>
        </p:nvSpPr>
        <p:spPr>
          <a:xfrm>
            <a:off x="3851920" y="1700808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sp>
        <p:nvSpPr>
          <p:cNvPr id="18" name="17 CuadroTexto"/>
          <p:cNvSpPr txBox="1"/>
          <p:nvPr/>
        </p:nvSpPr>
        <p:spPr>
          <a:xfrm>
            <a:off x="3851920" y="1628800"/>
            <a:ext cx="39604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Franklin Gothic Demi" panose="020B0703020102020204" pitchFamily="34" charset="0"/>
              </a:rPr>
              <a:t>320 F95.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Pastor</a:t>
            </a:r>
            <a:r>
              <a:rPr lang="es-CO" sz="2400" dirty="0">
                <a:latin typeface="Franklin Gothic Demi" panose="020B0703020102020204" pitchFamily="34" charset="0"/>
              </a:rPr>
              <a:t>, Manuel, Coor. 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Fundamentos </a:t>
            </a:r>
            <a:r>
              <a:rPr lang="es-CO" sz="2400" b="1" dirty="0">
                <a:latin typeface="Franklin Gothic Demi" panose="020B0703020102020204" pitchFamily="34" charset="0"/>
              </a:rPr>
              <a:t>de ciencia política. -- </a:t>
            </a:r>
            <a:r>
              <a:rPr lang="es-CO" sz="2400" dirty="0">
                <a:latin typeface="Franklin Gothic Demi" panose="020B0703020102020204" pitchFamily="34" charset="0"/>
              </a:rPr>
              <a:t>Madrid : Mc Graw-</a:t>
            </a:r>
            <a:r>
              <a:rPr lang="es-CO" sz="2400" dirty="0" err="1">
                <a:latin typeface="Franklin Gothic Demi" panose="020B0703020102020204" pitchFamily="34" charset="0"/>
              </a:rPr>
              <a:t>hill</a:t>
            </a:r>
            <a:r>
              <a:rPr lang="es-CO" sz="2400" dirty="0">
                <a:latin typeface="Franklin Gothic Demi" panose="020B0703020102020204" pitchFamily="34" charset="0"/>
              </a:rPr>
              <a:t>, c1994.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 </a:t>
            </a:r>
            <a:r>
              <a:rPr lang="es-CO" sz="2400" dirty="0">
                <a:latin typeface="Franklin Gothic Demi" panose="020B0703020102020204" pitchFamily="34" charset="0"/>
              </a:rPr>
              <a:t>xii, 395 páginas ; 24 cm.</a:t>
            </a:r>
            <a:br>
              <a:rPr lang="es-CO" sz="2400" dirty="0">
                <a:latin typeface="Franklin Gothic Demi" panose="020B0703020102020204" pitchFamily="34" charset="0"/>
              </a:rPr>
            </a:br>
            <a:endParaRPr lang="es-CO" sz="2400" dirty="0">
              <a:latin typeface="Franklin Gothic Demi" panose="020B0703020102020204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835696" y="467008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2400" b="1" dirty="0">
                <a:latin typeface="Franklin Gothic Demi" panose="020B0703020102020204" pitchFamily="34" charset="0"/>
                <a:cs typeface="Tahoma" panose="020B0604030504040204" pitchFamily="34" charset="0"/>
              </a:rPr>
              <a:t>CIENCIAS </a:t>
            </a:r>
            <a:r>
              <a:rPr lang="es-ES_tradnl" sz="2400" b="1" dirty="0" smtClean="0">
                <a:latin typeface="Franklin Gothic Demi" panose="020B0703020102020204" pitchFamily="34" charset="0"/>
                <a:cs typeface="Tahoma" panose="020B0604030504040204" pitchFamily="34" charset="0"/>
              </a:rPr>
              <a:t> POLÍTICAS</a:t>
            </a:r>
            <a:endParaRPr lang="es-ES_tradnl" sz="2400" b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1" t="11151" r="7589" b="15350"/>
          <a:stretch/>
        </p:blipFill>
        <p:spPr>
          <a:xfrm>
            <a:off x="372576" y="1395681"/>
            <a:ext cx="2826231" cy="3879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3707904" y="1628800"/>
            <a:ext cx="41044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latin typeface="Franklin Gothic Demi" panose="020B0703020102020204" pitchFamily="34" charset="0"/>
              </a:rPr>
              <a:t>711.42 H638   </a:t>
            </a:r>
            <a:endParaRPr lang="es-CO" sz="2400" b="1" dirty="0" smtClean="0">
              <a:latin typeface="Franklin Gothic Demi" panose="020B0703020102020204" pitchFamily="34" charset="0"/>
            </a:endParaRP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Higueras</a:t>
            </a:r>
            <a:r>
              <a:rPr lang="es-CO" sz="2400" b="1" dirty="0">
                <a:latin typeface="Franklin Gothic Demi" panose="020B0703020102020204" pitchFamily="34" charset="0"/>
              </a:rPr>
              <a:t>, Ester    </a:t>
            </a:r>
            <a:endParaRPr lang="es-CO" sz="2400" b="1" dirty="0" smtClean="0">
              <a:latin typeface="Franklin Gothic Demi" panose="020B0703020102020204" pitchFamily="34" charset="0"/>
            </a:endParaRP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Urbanismo </a:t>
            </a:r>
            <a:r>
              <a:rPr lang="es-CO" sz="2400" b="1" dirty="0">
                <a:latin typeface="Franklin Gothic Demi" panose="020B0703020102020204" pitchFamily="34" charset="0"/>
              </a:rPr>
              <a:t>bioclimático. </a:t>
            </a:r>
            <a:r>
              <a:rPr lang="es-CO" sz="2400" b="1" dirty="0" smtClean="0">
                <a:latin typeface="Franklin Gothic Demi" panose="020B0703020102020204" pitchFamily="34" charset="0"/>
              </a:rPr>
              <a:t>Barcelona </a:t>
            </a:r>
            <a:r>
              <a:rPr lang="es-CO" sz="2400" b="1" dirty="0">
                <a:latin typeface="Franklin Gothic Demi" panose="020B0703020102020204" pitchFamily="34" charset="0"/>
              </a:rPr>
              <a:t>: Gustavo Gili, 2006.  </a:t>
            </a:r>
            <a:r>
              <a:rPr lang="es-CO" sz="2400" b="1" dirty="0" smtClean="0">
                <a:latin typeface="Franklin Gothic Demi" panose="020B0703020102020204" pitchFamily="34" charset="0"/>
              </a:rPr>
              <a:t>241 </a:t>
            </a:r>
            <a:r>
              <a:rPr lang="es-CO" sz="2400" b="1" dirty="0">
                <a:latin typeface="Franklin Gothic Demi" panose="020B0703020102020204" pitchFamily="34" charset="0"/>
              </a:rPr>
              <a:t>páginas : ilustraciones, mapas ; 24 cm.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907704" y="363072"/>
            <a:ext cx="6597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i="1" dirty="0">
                <a:latin typeface="Franklin Gothic Demi" panose="020B0703020102020204" pitchFamily="34" charset="0"/>
                <a:cs typeface="Tahoma" panose="020B0604030504040204" pitchFamily="34" charset="0"/>
              </a:rPr>
              <a:t>ECOLOGÍA URBANA – ESPAÑA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3" t="12600" r="10466" b="9702"/>
          <a:stretch/>
        </p:blipFill>
        <p:spPr>
          <a:xfrm>
            <a:off x="342927" y="1268760"/>
            <a:ext cx="2874038" cy="4012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271422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3914641" y="1556792"/>
            <a:ext cx="48694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latin typeface="Franklin Gothic Demi" panose="020B0703020102020204" pitchFamily="34" charset="0"/>
              </a:rPr>
              <a:t>720.284 T782   </a:t>
            </a:r>
            <a:endParaRPr lang="es-CO" sz="2400" b="1" dirty="0" smtClean="0">
              <a:latin typeface="Franklin Gothic Demi" panose="020B0703020102020204" pitchFamily="34" charset="0"/>
            </a:endParaRP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Travis</a:t>
            </a:r>
            <a:r>
              <a:rPr lang="es-CO" sz="2400" b="1" dirty="0">
                <a:latin typeface="Franklin Gothic Demi" panose="020B0703020102020204" pitchFamily="34" charset="0"/>
              </a:rPr>
              <a:t>, Stephanie  </a:t>
            </a:r>
            <a:endParaRPr lang="es-CO" sz="2400" b="1" dirty="0" smtClean="0">
              <a:latin typeface="Franklin Gothic Demi" panose="020B0703020102020204" pitchFamily="34" charset="0"/>
            </a:endParaRP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Cómo </a:t>
            </a:r>
            <a:r>
              <a:rPr lang="es-CO" sz="2400" b="1" dirty="0">
                <a:latin typeface="Franklin Gothic Demi" panose="020B0703020102020204" pitchFamily="34" charset="0"/>
              </a:rPr>
              <a:t>dibujar bocetos de arquitectura y diseño interior. </a:t>
            </a:r>
            <a:r>
              <a:rPr lang="es-CO" sz="2400" b="1" dirty="0" smtClean="0">
                <a:latin typeface="Franklin Gothic Demi" panose="020B0703020102020204" pitchFamily="34" charset="0"/>
              </a:rPr>
              <a:t> </a:t>
            </a:r>
            <a:r>
              <a:rPr lang="es-CO" sz="2400" b="1" dirty="0">
                <a:latin typeface="Franklin Gothic Demi" panose="020B0703020102020204" pitchFamily="34" charset="0"/>
              </a:rPr>
              <a:t>Barcelona : Gustavo Gili, 2016.  </a:t>
            </a: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127 </a:t>
            </a:r>
            <a:r>
              <a:rPr lang="es-CO" sz="2400" b="1" dirty="0">
                <a:latin typeface="Franklin Gothic Demi" panose="020B0703020102020204" pitchFamily="34" charset="0"/>
              </a:rPr>
              <a:t>páginas : ilustraciones ; 22 cm.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150780" y="306676"/>
            <a:ext cx="6597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i="1" dirty="0">
                <a:latin typeface="Franklin Gothic Demi" panose="020B0703020102020204" pitchFamily="34" charset="0"/>
              </a:rPr>
              <a:t>DIBUJO </a:t>
            </a:r>
            <a:r>
              <a:rPr lang="es-CO" sz="2400" i="1" dirty="0" smtClean="0">
                <a:latin typeface="Franklin Gothic Demi" panose="020B0703020102020204" pitchFamily="34" charset="0"/>
              </a:rPr>
              <a:t> ARQUITECTÓNICO</a:t>
            </a:r>
            <a:endParaRPr lang="es-CO" sz="2400" i="1" dirty="0">
              <a:latin typeface="Franklin Gothic Demi" panose="020B0703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8" t="1569" r="23154" b="5113"/>
          <a:stretch/>
        </p:blipFill>
        <p:spPr>
          <a:xfrm>
            <a:off x="359532" y="1265579"/>
            <a:ext cx="3096344" cy="3878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78290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2051720" y="476672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i="1" dirty="0">
                <a:latin typeface="Franklin Gothic Demi" panose="020B0703020102020204" pitchFamily="34" charset="0"/>
                <a:cs typeface="Tahoma" panose="020B0604030504040204" pitchFamily="34" charset="0"/>
              </a:rPr>
              <a:t>REDACCIÓN DE ESCRITOS TÉCNICOS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923928" y="1399739"/>
            <a:ext cx="28083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Franklin Gothic Demi" panose="020B0703020102020204" pitchFamily="34" charset="0"/>
              </a:rPr>
              <a:t>808.0666 W15 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Walker</a:t>
            </a:r>
            <a:r>
              <a:rPr lang="es-CO" sz="2400" dirty="0">
                <a:latin typeface="Franklin Gothic Demi" panose="020B0703020102020204" pitchFamily="34" charset="0"/>
              </a:rPr>
              <a:t>, Melissa  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Cómo </a:t>
            </a:r>
            <a:r>
              <a:rPr lang="es-CO" sz="2400" b="1" dirty="0">
                <a:latin typeface="Franklin Gothic Demi" panose="020B0703020102020204" pitchFamily="34" charset="0"/>
              </a:rPr>
              <a:t>escribir trabajos de investigación.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Barcelona </a:t>
            </a:r>
            <a:r>
              <a:rPr lang="es-CO" sz="2400" dirty="0">
                <a:latin typeface="Franklin Gothic Demi" panose="020B0703020102020204" pitchFamily="34" charset="0"/>
              </a:rPr>
              <a:t>: Gedisa, 2000. --  473 p. ; 24 cm.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9" t="12201" r="15443" b="11151"/>
          <a:stretch/>
        </p:blipFill>
        <p:spPr>
          <a:xfrm>
            <a:off x="342927" y="1196752"/>
            <a:ext cx="2929162" cy="3916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564265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2051720" y="476672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i="1" dirty="0">
                <a:latin typeface="Franklin Gothic Demi" panose="020B0703020102020204" pitchFamily="34" charset="0"/>
                <a:cs typeface="Times New Roman" panose="02020603050405020304" pitchFamily="18" charset="0"/>
              </a:rPr>
              <a:t>PUBLICACIONES  ARQUITECTURA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635896" y="1484784"/>
            <a:ext cx="4176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_tradnl" sz="2400" dirty="0">
                <a:latin typeface="Franklin Gothic Demi" panose="020B0703020102020204" pitchFamily="34" charset="0"/>
                <a:cs typeface="Times New Roman" panose="02020603050405020304" pitchFamily="18" charset="0"/>
              </a:rPr>
              <a:t>Architecture Design. </a:t>
            </a:r>
          </a:p>
          <a:p>
            <a:pPr>
              <a:defRPr/>
            </a:pPr>
            <a:r>
              <a:rPr lang="es-ES_tradnl" sz="2400" dirty="0" smtClean="0">
                <a:latin typeface="Franklin Gothic Demi" panose="020B0703020102020204" pitchFamily="34" charset="0"/>
                <a:cs typeface="Times New Roman" panose="02020603050405020304" pitchFamily="18" charset="0"/>
              </a:rPr>
              <a:t>Londres </a:t>
            </a:r>
            <a:r>
              <a:rPr lang="es-ES_tradnl" sz="2400" dirty="0">
                <a:latin typeface="Franklin Gothic Demi" panose="020B0703020102020204" pitchFamily="34" charset="0"/>
                <a:cs typeface="Times New Roman" panose="02020603050405020304" pitchFamily="18" charset="0"/>
              </a:rPr>
              <a:t>: John </a:t>
            </a:r>
            <a:r>
              <a:rPr lang="es-ES" sz="2400" dirty="0">
                <a:latin typeface="Franklin Gothic Demi" panose="020B0703020102020204" pitchFamily="34" charset="0"/>
              </a:rPr>
              <a:t> Wiley &amp; Sons Ltda.., 1930- . </a:t>
            </a:r>
            <a:r>
              <a:rPr lang="es-ES_tradnl" sz="2400" dirty="0">
                <a:latin typeface="Franklin Gothic Demi" panose="020B07030201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s-ES_tradnl" sz="2400" dirty="0" smtClean="0">
                <a:latin typeface="Franklin Gothic Demi" panose="020B0703020102020204" pitchFamily="34" charset="0"/>
                <a:cs typeface="Times New Roman" panose="02020603050405020304" pitchFamily="18" charset="0"/>
              </a:rPr>
              <a:t>Vol</a:t>
            </a:r>
            <a:r>
              <a:rPr lang="es-ES_tradnl" sz="2400" dirty="0">
                <a:latin typeface="Franklin Gothic Demi" panose="020B0703020102020204" pitchFamily="34" charset="0"/>
                <a:cs typeface="Times New Roman" panose="02020603050405020304" pitchFamily="18" charset="0"/>
              </a:rPr>
              <a:t>. 87 ; no. 6 (Nov. – Dic. 2017). – Bimestral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9" t="11150" r="6019" b="12201"/>
          <a:stretch/>
        </p:blipFill>
        <p:spPr>
          <a:xfrm>
            <a:off x="323528" y="1334969"/>
            <a:ext cx="2821135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73572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691680" y="336516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2400" b="1" i="1" dirty="0">
                <a:latin typeface="Franklin Gothic Demi" panose="020B0703020102020204" pitchFamily="34" charset="0"/>
              </a:rPr>
              <a:t>PUBLICACIONES SERIADAS – ARQUITECTURA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923928" y="1700808"/>
            <a:ext cx="35283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_tradnl" sz="2400" dirty="0">
                <a:latin typeface="Franklin Gothic Demi" panose="020B0703020102020204" pitchFamily="34" charset="0"/>
                <a:cs typeface="Times New Roman" panose="02020603050405020304" pitchFamily="18" charset="0"/>
              </a:rPr>
              <a:t>Architecture Design</a:t>
            </a:r>
            <a:r>
              <a:rPr lang="es-ES_tradnl" sz="2400" dirty="0" smtClean="0">
                <a:latin typeface="Franklin Gothic Demi" panose="020B070302010202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s-ES_tradnl" sz="2400" dirty="0" smtClean="0">
                <a:latin typeface="Franklin Gothic Demi" panose="020B0703020102020204" pitchFamily="34" charset="0"/>
                <a:cs typeface="Times New Roman" panose="02020603050405020304" pitchFamily="18" charset="0"/>
              </a:rPr>
              <a:t>Londres </a:t>
            </a:r>
            <a:r>
              <a:rPr lang="es-ES_tradnl" sz="2400" dirty="0">
                <a:latin typeface="Franklin Gothic Demi" panose="020B0703020102020204" pitchFamily="34" charset="0"/>
                <a:cs typeface="Times New Roman" panose="02020603050405020304" pitchFamily="18" charset="0"/>
              </a:rPr>
              <a:t>: John </a:t>
            </a:r>
            <a:r>
              <a:rPr lang="es-ES" sz="2400" dirty="0">
                <a:latin typeface="Franklin Gothic Demi" panose="020B0703020102020204" pitchFamily="34" charset="0"/>
              </a:rPr>
              <a:t> Wiley &amp; Sons Ltda.., 1930- . </a:t>
            </a:r>
            <a:r>
              <a:rPr lang="es-ES_tradnl" sz="2400" dirty="0">
                <a:latin typeface="Franklin Gothic Demi" panose="020B07030201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s-ES_tradnl" sz="2400" dirty="0" smtClean="0">
                <a:latin typeface="Franklin Gothic Demi" panose="020B0703020102020204" pitchFamily="34" charset="0"/>
                <a:cs typeface="Times New Roman" panose="02020603050405020304" pitchFamily="18" charset="0"/>
              </a:rPr>
              <a:t>Vol</a:t>
            </a:r>
            <a:r>
              <a:rPr lang="es-ES_tradnl" sz="2400" dirty="0">
                <a:latin typeface="Franklin Gothic Demi" panose="020B0703020102020204" pitchFamily="34" charset="0"/>
                <a:cs typeface="Times New Roman" panose="02020603050405020304" pitchFamily="18" charset="0"/>
              </a:rPr>
              <a:t>. 87 ; no. 2 (Mar. – Abr. 2017). – Bimestral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0" t="16496" r="10730" b="12413"/>
          <a:stretch/>
        </p:blipFill>
        <p:spPr>
          <a:xfrm>
            <a:off x="479545" y="1357933"/>
            <a:ext cx="2856317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85904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uadroTexto 5"/>
          <p:cNvSpPr txBox="1"/>
          <p:nvPr/>
        </p:nvSpPr>
        <p:spPr>
          <a:xfrm>
            <a:off x="3779912" y="1628800"/>
            <a:ext cx="3960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_tradnl" sz="2400" dirty="0">
                <a:latin typeface="Franklin Gothic Demi" panose="020B0703020102020204" pitchFamily="34" charset="0"/>
                <a:cs typeface="Times New Roman" panose="02020603050405020304" pitchFamily="18" charset="0"/>
              </a:rPr>
              <a:t>Architecture Design. – Londres : John </a:t>
            </a:r>
            <a:r>
              <a:rPr lang="es-ES" sz="2400" dirty="0">
                <a:latin typeface="Franklin Gothic Demi" panose="020B0703020102020204" pitchFamily="34" charset="0"/>
              </a:rPr>
              <a:t> Wiley &amp; Sons Ltda.., 1930- . </a:t>
            </a:r>
            <a:r>
              <a:rPr lang="es-ES_tradnl" sz="2400" dirty="0">
                <a:latin typeface="Franklin Gothic Demi" panose="020B0703020102020204" pitchFamily="34" charset="0"/>
                <a:cs typeface="Times New Roman" panose="02020603050405020304" pitchFamily="18" charset="0"/>
              </a:rPr>
              <a:t> , Vol. 87 ; no. 1 (Ene. – Feb. 2017). – Bimestral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0" t="11151" r="10730" b="16400"/>
          <a:stretch/>
        </p:blipFill>
        <p:spPr>
          <a:xfrm>
            <a:off x="323528" y="1296901"/>
            <a:ext cx="2736304" cy="3702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/>
          <p:cNvSpPr txBox="1"/>
          <p:nvPr/>
        </p:nvSpPr>
        <p:spPr>
          <a:xfrm>
            <a:off x="1907704" y="443850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2400" b="1" i="1" dirty="0">
                <a:latin typeface="Franklin Gothic Demi" panose="020B0703020102020204" pitchFamily="34" charset="0"/>
              </a:rPr>
              <a:t>PUBLICACIONES SERIADAS – ARQUITECTURA</a:t>
            </a:r>
          </a:p>
        </p:txBody>
      </p:sp>
    </p:spTree>
    <p:extLst>
      <p:ext uri="{BB962C8B-B14F-4D97-AF65-F5344CB8AC3E}">
        <p14:creationId xmlns:p14="http://schemas.microsoft.com/office/powerpoint/2010/main" val="888215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2051720" y="476672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2400" b="1" i="1" dirty="0">
                <a:latin typeface="Franklin Gothic Demi" panose="020B0703020102020204" pitchFamily="34" charset="0"/>
              </a:rPr>
              <a:t>PUBLICACIONES SERIADAS – ARQUITECTURA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779912" y="1700808"/>
            <a:ext cx="46805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_tradnl" sz="2400" b="1" dirty="0">
                <a:latin typeface="Franklin Gothic Demi" panose="020B0703020102020204" pitchFamily="34" charset="0"/>
                <a:cs typeface="Times New Roman" panose="02020603050405020304" pitchFamily="18" charset="0"/>
              </a:rPr>
              <a:t>Architectural Record. </a:t>
            </a:r>
          </a:p>
          <a:p>
            <a:pPr>
              <a:defRPr/>
            </a:pPr>
            <a:r>
              <a:rPr lang="es-ES_tradnl" sz="2400" b="1" dirty="0" smtClean="0">
                <a:latin typeface="Franklin Gothic Demi" panose="020B0703020102020204" pitchFamily="34" charset="0"/>
                <a:cs typeface="Times New Roman" panose="02020603050405020304" pitchFamily="18" charset="0"/>
              </a:rPr>
              <a:t> </a:t>
            </a:r>
            <a:r>
              <a:rPr lang="es-ES_tradnl" sz="2400" b="1" dirty="0">
                <a:latin typeface="Franklin Gothic Demi" panose="020B0703020102020204" pitchFamily="34" charset="0"/>
                <a:cs typeface="Times New Roman" panose="02020603050405020304" pitchFamily="18" charset="0"/>
              </a:rPr>
              <a:t>New York : Mc Graw Hill Companies, 1891-</a:t>
            </a:r>
            <a:r>
              <a:rPr lang="es-ES_tradnl" sz="2400" b="1" dirty="0" smtClean="0">
                <a:latin typeface="Franklin Gothic Demi" panose="020B070302010202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s-ES_tradnl" sz="2400" b="1" dirty="0" smtClean="0">
                <a:latin typeface="Franklin Gothic Demi" panose="020B0703020102020204" pitchFamily="34" charset="0"/>
                <a:cs typeface="Times New Roman" panose="02020603050405020304" pitchFamily="18" charset="0"/>
              </a:rPr>
              <a:t>Vol</a:t>
            </a:r>
            <a:r>
              <a:rPr lang="es-ES_tradnl" sz="2400" b="1" dirty="0">
                <a:latin typeface="Franklin Gothic Demi" panose="020B0703020102020204" pitchFamily="34" charset="0"/>
                <a:cs typeface="Times New Roman" panose="02020603050405020304" pitchFamily="18" charset="0"/>
              </a:rPr>
              <a:t>. 205 No. 12 (Dic. 2017). – Mensual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" t="10101" r="7589" b="17450"/>
          <a:stretch/>
        </p:blipFill>
        <p:spPr>
          <a:xfrm>
            <a:off x="330132" y="1316740"/>
            <a:ext cx="2808312" cy="3825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203501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uadroTexto 5"/>
          <p:cNvSpPr txBox="1"/>
          <p:nvPr/>
        </p:nvSpPr>
        <p:spPr>
          <a:xfrm>
            <a:off x="3851920" y="1700808"/>
            <a:ext cx="46085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_tradnl" sz="2400" b="1" dirty="0">
                <a:latin typeface="Franklin Gothic Demi" panose="020B0703020102020204" pitchFamily="34" charset="0"/>
                <a:cs typeface="Times New Roman" panose="02020603050405020304" pitchFamily="18" charset="0"/>
              </a:rPr>
              <a:t>Architectural Record. </a:t>
            </a:r>
          </a:p>
          <a:p>
            <a:pPr>
              <a:defRPr/>
            </a:pPr>
            <a:r>
              <a:rPr lang="es-ES_tradnl" sz="2400" b="1" dirty="0" smtClean="0">
                <a:latin typeface="Franklin Gothic Demi" panose="020B0703020102020204" pitchFamily="34" charset="0"/>
                <a:cs typeface="Times New Roman" panose="02020603050405020304" pitchFamily="18" charset="0"/>
              </a:rPr>
              <a:t>New </a:t>
            </a:r>
            <a:r>
              <a:rPr lang="es-ES_tradnl" sz="2400" b="1" dirty="0">
                <a:latin typeface="Franklin Gothic Demi" panose="020B0703020102020204" pitchFamily="34" charset="0"/>
                <a:cs typeface="Times New Roman" panose="02020603050405020304" pitchFamily="18" charset="0"/>
              </a:rPr>
              <a:t>York : Mc Graw Hill Companies, 1891-</a:t>
            </a:r>
            <a:r>
              <a:rPr lang="es-ES_tradnl" sz="2400" b="1" dirty="0" smtClean="0">
                <a:latin typeface="Franklin Gothic Demi" panose="020B070302010202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s-ES_tradnl" sz="2400" b="1" dirty="0" smtClean="0">
                <a:latin typeface="Franklin Gothic Demi" panose="020B0703020102020204" pitchFamily="34" charset="0"/>
                <a:cs typeface="Times New Roman" panose="02020603050405020304" pitchFamily="18" charset="0"/>
              </a:rPr>
              <a:t>Vol</a:t>
            </a:r>
            <a:r>
              <a:rPr lang="es-ES_tradnl" sz="2400" b="1" dirty="0">
                <a:latin typeface="Franklin Gothic Demi" panose="020B0703020102020204" pitchFamily="34" charset="0"/>
                <a:cs typeface="Times New Roman" panose="02020603050405020304" pitchFamily="18" charset="0"/>
              </a:rPr>
              <a:t>. 206 No. 1 (Ene. 2018). – Mensual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" t="4851" r="10730" b="25850"/>
          <a:stretch/>
        </p:blipFill>
        <p:spPr>
          <a:xfrm>
            <a:off x="354261" y="1359943"/>
            <a:ext cx="2805040" cy="3672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/>
          <p:cNvSpPr txBox="1"/>
          <p:nvPr/>
        </p:nvSpPr>
        <p:spPr>
          <a:xfrm>
            <a:off x="1785966" y="332656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2400" b="1" i="1" dirty="0">
                <a:latin typeface="Franklin Gothic Demi" panose="020B0703020102020204" pitchFamily="34" charset="0"/>
              </a:rPr>
              <a:t>PUBLICACIONES SERIADAS – ARQUITECTURA</a:t>
            </a:r>
          </a:p>
        </p:txBody>
      </p:sp>
    </p:spTree>
    <p:extLst>
      <p:ext uri="{BB962C8B-B14F-4D97-AF65-F5344CB8AC3E}">
        <p14:creationId xmlns:p14="http://schemas.microsoft.com/office/powerpoint/2010/main" val="14673912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907704" y="404664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2400" b="1" i="1" dirty="0">
                <a:latin typeface="Franklin Gothic Demi" panose="020B0703020102020204" pitchFamily="34" charset="0"/>
              </a:rPr>
              <a:t>PUBLICACIONES SERIADAS – ARQUITECTURA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779912" y="1755200"/>
            <a:ext cx="46805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_tradnl" sz="2400" b="1" dirty="0">
                <a:latin typeface="Franklin Gothic Demi" panose="020B0703020102020204" pitchFamily="34" charset="0"/>
                <a:cs typeface="Times New Roman" panose="02020603050405020304" pitchFamily="18" charset="0"/>
              </a:rPr>
              <a:t>Architectural Record. </a:t>
            </a:r>
          </a:p>
          <a:p>
            <a:pPr>
              <a:defRPr/>
            </a:pPr>
            <a:r>
              <a:rPr lang="es-ES_tradnl" sz="2400" b="1" dirty="0" smtClean="0">
                <a:latin typeface="Franklin Gothic Demi" panose="020B0703020102020204" pitchFamily="34" charset="0"/>
                <a:cs typeface="Times New Roman" panose="02020603050405020304" pitchFamily="18" charset="0"/>
              </a:rPr>
              <a:t>New </a:t>
            </a:r>
            <a:r>
              <a:rPr lang="es-ES_tradnl" sz="2400" b="1" dirty="0">
                <a:latin typeface="Franklin Gothic Demi" panose="020B0703020102020204" pitchFamily="34" charset="0"/>
                <a:cs typeface="Times New Roman" panose="02020603050405020304" pitchFamily="18" charset="0"/>
              </a:rPr>
              <a:t>York : Mc Graw Hill Companies, </a:t>
            </a:r>
            <a:r>
              <a:rPr lang="es-ES_tradnl" sz="2400" b="1" dirty="0" smtClean="0">
                <a:latin typeface="Franklin Gothic Demi" panose="020B0703020102020204" pitchFamily="34" charset="0"/>
                <a:cs typeface="Times New Roman" panose="02020603050405020304" pitchFamily="18" charset="0"/>
              </a:rPr>
              <a:t>1891-</a:t>
            </a:r>
            <a:endParaRPr lang="es-ES_tradnl" sz="2400" b="1" dirty="0">
              <a:latin typeface="Franklin Gothic Demi" panose="020B070302010202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s-ES_tradnl" sz="2400" b="1" dirty="0" smtClean="0">
                <a:latin typeface="Franklin Gothic Demi" panose="020B0703020102020204" pitchFamily="34" charset="0"/>
                <a:cs typeface="Times New Roman" panose="02020603050405020304" pitchFamily="18" charset="0"/>
              </a:rPr>
              <a:t>Vol</a:t>
            </a:r>
            <a:r>
              <a:rPr lang="es-ES_tradnl" sz="2400" b="1" dirty="0">
                <a:latin typeface="Franklin Gothic Demi" panose="020B0703020102020204" pitchFamily="34" charset="0"/>
                <a:cs typeface="Times New Roman" panose="02020603050405020304" pitchFamily="18" charset="0"/>
              </a:rPr>
              <a:t>. 205 No. 11 (Nov. 2017). – Mensual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9" t="14300" r="10730" b="19551"/>
          <a:stretch/>
        </p:blipFill>
        <p:spPr>
          <a:xfrm>
            <a:off x="395536" y="1342622"/>
            <a:ext cx="2802597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025974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907704" y="404664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2400" b="1" i="1" dirty="0">
                <a:latin typeface="Franklin Gothic Demi" panose="020B0703020102020204" pitchFamily="34" charset="0"/>
              </a:rPr>
              <a:t>PUBLICACIONES SERIADAS – ARQUITECTUR</a:t>
            </a:r>
            <a:r>
              <a:rPr lang="es-CO" sz="2400" b="1" i="1" dirty="0"/>
              <a:t>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851920" y="1700808"/>
            <a:ext cx="3456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_tradnl" sz="2400" b="1" dirty="0">
                <a:latin typeface="Franklin Gothic Demi" panose="020B0703020102020204" pitchFamily="34" charset="0"/>
                <a:cs typeface="Times New Roman" panose="02020603050405020304" pitchFamily="18" charset="0"/>
              </a:rPr>
              <a:t>Architectural Record. </a:t>
            </a:r>
          </a:p>
          <a:p>
            <a:pPr>
              <a:defRPr/>
            </a:pPr>
            <a:r>
              <a:rPr lang="es-ES_tradnl" sz="2400" b="1" dirty="0" smtClean="0">
                <a:latin typeface="Franklin Gothic Demi" panose="020B0703020102020204" pitchFamily="34" charset="0"/>
                <a:cs typeface="Times New Roman" panose="02020603050405020304" pitchFamily="18" charset="0"/>
              </a:rPr>
              <a:t>New </a:t>
            </a:r>
            <a:r>
              <a:rPr lang="es-ES_tradnl" sz="2400" b="1" dirty="0">
                <a:latin typeface="Franklin Gothic Demi" panose="020B0703020102020204" pitchFamily="34" charset="0"/>
                <a:cs typeface="Times New Roman" panose="02020603050405020304" pitchFamily="18" charset="0"/>
              </a:rPr>
              <a:t>York : Mc Graw Hill Companies, 1891-. </a:t>
            </a:r>
          </a:p>
          <a:p>
            <a:pPr>
              <a:defRPr/>
            </a:pPr>
            <a:r>
              <a:rPr lang="es-ES_tradnl" sz="2400" b="1" dirty="0" smtClean="0">
                <a:latin typeface="Franklin Gothic Demi" panose="020B0703020102020204" pitchFamily="34" charset="0"/>
                <a:cs typeface="Times New Roman" panose="02020603050405020304" pitchFamily="18" charset="0"/>
              </a:rPr>
              <a:t>Vol</a:t>
            </a:r>
            <a:r>
              <a:rPr lang="es-ES_tradnl" sz="2400" b="1" dirty="0">
                <a:latin typeface="Franklin Gothic Demi" panose="020B0703020102020204" pitchFamily="34" charset="0"/>
                <a:cs typeface="Times New Roman" panose="02020603050405020304" pitchFamily="18" charset="0"/>
              </a:rPr>
              <a:t>. 205 No. 10 (Oct. 2017). – Mensual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5" t="16800" r="10467" b="16000"/>
          <a:stretch/>
        </p:blipFill>
        <p:spPr>
          <a:xfrm>
            <a:off x="467544" y="1270993"/>
            <a:ext cx="3096344" cy="3886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92304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755576" y="5442114"/>
            <a:ext cx="7416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CuadroTexto"/>
          <p:cNvSpPr txBox="1"/>
          <p:nvPr/>
        </p:nvSpPr>
        <p:spPr>
          <a:xfrm>
            <a:off x="2051720" y="476672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i="1" dirty="0">
                <a:latin typeface="Franklin Gothic Demi" panose="020B0703020102020204" pitchFamily="34" charset="0"/>
                <a:cs typeface="Tahoma" panose="020B0604030504040204" pitchFamily="34" charset="0"/>
              </a:rPr>
              <a:t>RELACIONES INTERNACIONALES - COLOMBIA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851920" y="1412776"/>
            <a:ext cx="468052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latin typeface="Franklin Gothic Demi" panose="020B0703020102020204" pitchFamily="34" charset="0"/>
              </a:rPr>
              <a:t>327.1 L155.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Ladino </a:t>
            </a:r>
            <a:r>
              <a:rPr lang="es-CO" sz="2000" dirty="0">
                <a:latin typeface="Franklin Gothic Demi" panose="020B0703020102020204" pitchFamily="34" charset="0"/>
              </a:rPr>
              <a:t>Orjuela, Wilson.    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r>
              <a:rPr lang="es-CO" sz="2000" b="1" dirty="0" smtClean="0">
                <a:latin typeface="Franklin Gothic Demi" panose="020B0703020102020204" pitchFamily="34" charset="0"/>
              </a:rPr>
              <a:t>Apropiación </a:t>
            </a:r>
            <a:r>
              <a:rPr lang="es-CO" sz="2000" b="1" dirty="0">
                <a:latin typeface="Franklin Gothic Demi" panose="020B0703020102020204" pitchFamily="34" charset="0"/>
              </a:rPr>
              <a:t>de instrumentos fronterizos por parte de actores locales y su proceso de internacionalización : el caso del departamento del Vichada. </a:t>
            </a: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Bogotá </a:t>
            </a:r>
            <a:r>
              <a:rPr lang="es-CO" sz="2000" dirty="0">
                <a:latin typeface="Franklin Gothic Demi" panose="020B0703020102020204" pitchFamily="34" charset="0"/>
              </a:rPr>
              <a:t>: Escuela Superior de Administración Pública, 2010.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r>
              <a:rPr lang="es-CO" sz="2000" dirty="0" smtClean="0">
                <a:latin typeface="Franklin Gothic Demi" panose="020B0703020102020204" pitchFamily="34" charset="0"/>
              </a:rPr>
              <a:t>130 </a:t>
            </a:r>
            <a:r>
              <a:rPr lang="es-CO" sz="2000" dirty="0">
                <a:latin typeface="Franklin Gothic Demi" panose="020B0703020102020204" pitchFamily="34" charset="0"/>
              </a:rPr>
              <a:t>páginas : ilustraciones, gráficos, mapas ; 24 cm.</a:t>
            </a:r>
            <a:endParaRPr lang="es-ES_tradnl" sz="20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  <a:p>
            <a:endParaRPr lang="es-ES_tradnl" b="1" i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" t="10101" r="12301" b="12201"/>
          <a:stretch/>
        </p:blipFill>
        <p:spPr>
          <a:xfrm>
            <a:off x="395536" y="1246673"/>
            <a:ext cx="2880320" cy="3982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907704" y="385437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i="1" dirty="0">
                <a:latin typeface="Franklin Gothic Demi" panose="020B0703020102020204" pitchFamily="34" charset="0"/>
                <a:cs typeface="Times New Roman" panose="02020603050405020304" pitchFamily="18" charset="0"/>
              </a:rPr>
              <a:t>PUBLICACIONES  ARQUITECTURA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779912" y="1484784"/>
            <a:ext cx="44644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Franklin Gothic Demi" panose="020B0703020102020204" pitchFamily="34" charset="0"/>
              </a:rPr>
              <a:t>Domus : 45 ans d'architecture design, art.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Milán </a:t>
            </a:r>
            <a:r>
              <a:rPr lang="es-CO" sz="2400" dirty="0">
                <a:latin typeface="Franklin Gothic Demi" panose="020B0703020102020204" pitchFamily="34" charset="0"/>
              </a:rPr>
              <a:t>: Domus, 1928-.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No</a:t>
            </a:r>
            <a:r>
              <a:rPr lang="es-CO" sz="2400" dirty="0">
                <a:latin typeface="Franklin Gothic Demi" panose="020B0703020102020204" pitchFamily="34" charset="0"/>
              </a:rPr>
              <a:t>. 1019 (Dic. 2017)</a:t>
            </a:r>
            <a:r>
              <a:rPr lang="fr-FR" sz="2400" dirty="0"/>
              <a:t/>
            </a:r>
            <a:br>
              <a:rPr lang="fr-FR" sz="2400" dirty="0"/>
            </a:br>
            <a:endParaRPr lang="es-ES_tradnl" sz="2400" b="1" dirty="0"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" t="11151" r="4448" b="8001"/>
          <a:stretch/>
        </p:blipFill>
        <p:spPr>
          <a:xfrm>
            <a:off x="323528" y="1240528"/>
            <a:ext cx="2985059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3231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907704" y="306676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2400" i="1" dirty="0">
                <a:latin typeface="Franklin Gothic Demi" panose="020B0703020102020204" pitchFamily="34" charset="0"/>
              </a:rPr>
              <a:t>PUBLICACIONES SERIADAS – ARQUITECTURA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067944" y="1772816"/>
            <a:ext cx="44644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_tradnl" sz="2400" b="1" dirty="0">
                <a:latin typeface="Tahoma" panose="020B0604030504040204" pitchFamily="34" charset="0"/>
                <a:cs typeface="Times New Roman" panose="02020603050405020304" pitchFamily="18" charset="0"/>
              </a:rPr>
              <a:t>Architecture Design. – Londres : John </a:t>
            </a:r>
            <a:r>
              <a:rPr lang="es-ES" sz="2400" dirty="0"/>
              <a:t> Wiley &amp; Sons Ltda.., 1930- . </a:t>
            </a:r>
            <a:r>
              <a:rPr lang="es-ES_tradnl" sz="2400" b="1" dirty="0">
                <a:latin typeface="Tahoma" panose="020B0604030504040204" pitchFamily="34" charset="0"/>
                <a:cs typeface="Times New Roman" panose="02020603050405020304" pitchFamily="18" charset="0"/>
              </a:rPr>
              <a:t> , Vol. 87 ; no. 3 (May. – Jun. 2017). – Bimestral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t="11550" r="8895" b="11801"/>
          <a:stretch/>
        </p:blipFill>
        <p:spPr>
          <a:xfrm>
            <a:off x="467544" y="1234472"/>
            <a:ext cx="3096344" cy="3910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539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907704" y="404664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i="1" dirty="0">
                <a:latin typeface="Franklin Gothic Demi" panose="020B0703020102020204" pitchFamily="34" charset="0"/>
                <a:cs typeface="Times New Roman" panose="02020603050405020304" pitchFamily="18" charset="0"/>
              </a:rPr>
              <a:t>PUBLICACIONES  ARQUITECTURA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995936" y="1916832"/>
            <a:ext cx="432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400" dirty="0">
                <a:latin typeface="Franklin Gothic Demi" panose="020B0703020102020204" pitchFamily="34" charset="0"/>
              </a:rPr>
              <a:t>Domus : 45 ans d'architecture design, art.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Milán </a:t>
            </a:r>
            <a:r>
              <a:rPr lang="es-CO" sz="2400" dirty="0">
                <a:latin typeface="Franklin Gothic Demi" panose="020B0703020102020204" pitchFamily="34" charset="0"/>
              </a:rPr>
              <a:t>: Domus, 1928-.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No</a:t>
            </a:r>
            <a:r>
              <a:rPr lang="es-CO" sz="2400" dirty="0">
                <a:latin typeface="Franklin Gothic Demi" panose="020B0703020102020204" pitchFamily="34" charset="0"/>
              </a:rPr>
              <a:t>. 1019 (Dic. 2017)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" t="9052" r="4448" b="11150"/>
          <a:stretch/>
        </p:blipFill>
        <p:spPr>
          <a:xfrm>
            <a:off x="497995" y="1395906"/>
            <a:ext cx="2819418" cy="3759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4825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907704" y="404664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i="1" dirty="0">
                <a:latin typeface="Franklin Gothic Demi" panose="020B0703020102020204" pitchFamily="34" charset="0"/>
                <a:cs typeface="Times New Roman" panose="02020603050405020304" pitchFamily="18" charset="0"/>
              </a:rPr>
              <a:t>PUBLICACIONES  ARQUITECTURA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995936" y="1628800"/>
            <a:ext cx="3096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latin typeface="Franklin Gothic Demi" panose="020B0703020102020204" pitchFamily="34" charset="0"/>
                <a:cs typeface="Times New Roman" panose="02020603050405020304" pitchFamily="18" charset="0"/>
              </a:rPr>
              <a:t>Domus : 45 ans d’architecture design, </a:t>
            </a:r>
            <a:r>
              <a:rPr lang="es-ES_tradnl" sz="2400" b="1" dirty="0" smtClean="0">
                <a:latin typeface="Franklin Gothic Demi" panose="020B0703020102020204" pitchFamily="34" charset="0"/>
                <a:cs typeface="Times New Roman" panose="02020603050405020304" pitchFamily="18" charset="0"/>
              </a:rPr>
              <a:t>art.</a:t>
            </a:r>
          </a:p>
          <a:p>
            <a:r>
              <a:rPr lang="es-ES_tradnl" sz="2400" b="1" dirty="0" smtClean="0">
                <a:latin typeface="Franklin Gothic Demi" panose="020B0703020102020204" pitchFamily="34" charset="0"/>
                <a:cs typeface="Times New Roman" panose="02020603050405020304" pitchFamily="18" charset="0"/>
              </a:rPr>
              <a:t>Milán </a:t>
            </a:r>
            <a:r>
              <a:rPr lang="es-ES_tradnl" sz="2400" b="1" dirty="0">
                <a:latin typeface="Franklin Gothic Demi" panose="020B0703020102020204" pitchFamily="34" charset="0"/>
                <a:cs typeface="Times New Roman" panose="02020603050405020304" pitchFamily="18" charset="0"/>
              </a:rPr>
              <a:t>: Domus, 1928. </a:t>
            </a:r>
          </a:p>
          <a:p>
            <a:r>
              <a:rPr lang="es-ES_tradnl" sz="2400" b="1" dirty="0" smtClean="0">
                <a:latin typeface="Franklin Gothic Demi" panose="020B0703020102020204" pitchFamily="34" charset="0"/>
                <a:cs typeface="Times New Roman" panose="02020603050405020304" pitchFamily="18" charset="0"/>
              </a:rPr>
              <a:t>No</a:t>
            </a:r>
            <a:r>
              <a:rPr lang="es-ES_tradnl" sz="2400" b="1" dirty="0">
                <a:latin typeface="Franklin Gothic Demi" panose="020B0703020102020204" pitchFamily="34" charset="0"/>
                <a:cs typeface="Times New Roman" panose="02020603050405020304" pitchFamily="18" charset="0"/>
              </a:rPr>
              <a:t>. 1018  (Nov.  - 2017) . – Mensual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" t="11151" r="6018" b="8001"/>
          <a:stretch/>
        </p:blipFill>
        <p:spPr>
          <a:xfrm>
            <a:off x="339711" y="1234879"/>
            <a:ext cx="2985059" cy="3922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0399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907704" y="404664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i="1" dirty="0">
                <a:latin typeface="Franklin Gothic Demi" panose="020B0703020102020204" pitchFamily="34" charset="0"/>
                <a:cs typeface="Times New Roman" panose="02020603050405020304" pitchFamily="18" charset="0"/>
              </a:rPr>
              <a:t>PUBLICACIONES  ARQUITECTURA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067944" y="1628800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s-CO" sz="2400" b="1" i="1" dirty="0">
              <a:latin typeface="Franklin Gothic Demi" panose="020B0703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" t="9051" r="7589" b="13250"/>
          <a:stretch/>
        </p:blipFill>
        <p:spPr>
          <a:xfrm>
            <a:off x="462678" y="1314082"/>
            <a:ext cx="2890051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/>
          <p:cNvSpPr txBox="1"/>
          <p:nvPr/>
        </p:nvSpPr>
        <p:spPr>
          <a:xfrm>
            <a:off x="4067944" y="1628800"/>
            <a:ext cx="35283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Franklin Gothic Demi" panose="020B0703020102020204" pitchFamily="34" charset="0"/>
              </a:rPr>
              <a:t>Domus : 45 ans d'architecture design, art</a:t>
            </a:r>
            <a:r>
              <a:rPr lang="fr-FR" sz="2400" dirty="0" smtClean="0">
                <a:latin typeface="Franklin Gothic Demi" panose="020B0703020102020204" pitchFamily="34" charset="0"/>
              </a:rPr>
              <a:t>. </a:t>
            </a:r>
          </a:p>
          <a:p>
            <a:r>
              <a:rPr lang="es-CO" sz="2400" dirty="0" smtClean="0">
                <a:latin typeface="Franklin Gothic Demi" panose="020B0703020102020204" pitchFamily="34" charset="0"/>
              </a:rPr>
              <a:t>Milán : Domus, 1928-</a:t>
            </a:r>
          </a:p>
          <a:p>
            <a:r>
              <a:rPr lang="es-CO" sz="2400" b="1" dirty="0" smtClean="0">
                <a:latin typeface="Franklin Gothic Demi" panose="020B0703020102020204" pitchFamily="34" charset="0"/>
              </a:rPr>
              <a:t>Suplemento.</a:t>
            </a:r>
            <a:r>
              <a:rPr lang="es-CO" sz="2400" dirty="0" smtClean="0">
                <a:latin typeface="Franklin Gothic Demi" panose="020B0703020102020204" pitchFamily="34" charset="0"/>
              </a:rPr>
              <a:t> -- </a:t>
            </a:r>
            <a:r>
              <a:rPr lang="fr-FR" sz="2400" dirty="0" smtClean="0">
                <a:latin typeface="Franklin Gothic Demi" panose="020B0703020102020204" pitchFamily="34" charset="0"/>
              </a:rPr>
              <a:t/>
            </a:r>
            <a:br>
              <a:rPr lang="fr-FR" sz="2400" dirty="0" smtClean="0">
                <a:latin typeface="Franklin Gothic Demi" panose="020B0703020102020204" pitchFamily="34" charset="0"/>
              </a:rPr>
            </a:br>
            <a:r>
              <a:rPr lang="es-ES_tradnl" sz="2400" b="1" dirty="0" smtClean="0">
                <a:latin typeface="Franklin Gothic Demi" panose="020B0703020102020204" pitchFamily="34" charset="0"/>
                <a:cs typeface="Times New Roman" panose="02020603050405020304" pitchFamily="18" charset="0"/>
              </a:rPr>
              <a:t>No. 1018  (Nov. 2017) . </a:t>
            </a:r>
          </a:p>
          <a:p>
            <a:r>
              <a:rPr lang="es-ES_tradnl" sz="2400" b="1" dirty="0" smtClean="0">
                <a:latin typeface="Franklin Gothic Demi" panose="020B0703020102020204" pitchFamily="34" charset="0"/>
                <a:cs typeface="Times New Roman" panose="02020603050405020304" pitchFamily="18" charset="0"/>
              </a:rPr>
              <a:t>Mensual </a:t>
            </a:r>
            <a:r>
              <a:rPr lang="fr-FR" sz="2400" dirty="0" smtClean="0">
                <a:latin typeface="Franklin Gothic Demi" panose="020B0703020102020204" pitchFamily="34" charset="0"/>
              </a:rPr>
              <a:t>   </a:t>
            </a:r>
            <a:br>
              <a:rPr lang="fr-FR" sz="2400" dirty="0" smtClean="0">
                <a:latin typeface="Franklin Gothic Demi" panose="020B0703020102020204" pitchFamily="34" charset="0"/>
              </a:rPr>
            </a:br>
            <a:endParaRPr lang="fr-FR" sz="2400" dirty="0">
              <a:latin typeface="Franklin Gothic Demi" panose="020B07030201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857375" y="56428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latin typeface="Franklin Gothic Demi" panose="020B0703020102020204" pitchFamily="34" charset="0"/>
              </a:rPr>
              <a:t/>
            </a:r>
            <a:br>
              <a:rPr lang="fr-FR" dirty="0">
                <a:latin typeface="Franklin Gothic Demi" panose="020B0703020102020204" pitchFamily="34" charset="0"/>
              </a:rPr>
            </a:br>
            <a:endParaRPr lang="fr-FR" dirty="0"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99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907704" y="404664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2400" b="1" i="1" dirty="0">
                <a:latin typeface="Franklin Gothic Demi" panose="020B0703020102020204" pitchFamily="34" charset="0"/>
                <a:cs typeface="Times New Roman" panose="02020603050405020304" pitchFamily="18" charset="0"/>
              </a:rPr>
              <a:t>PUBLICACIONES  ARQUITECTURA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779912" y="1628800"/>
            <a:ext cx="33843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400" b="1" dirty="0">
                <a:latin typeface="Franklin Gothic Demi" panose="020B0703020102020204" pitchFamily="34" charset="0"/>
              </a:rPr>
              <a:t>El croquis /  </a:t>
            </a:r>
            <a:endParaRPr lang="es-CO" sz="2400" b="1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Madrid </a:t>
            </a:r>
            <a:r>
              <a:rPr lang="es-CO" sz="2400" b="1" dirty="0">
                <a:latin typeface="Franklin Gothic Demi" panose="020B0703020102020204" pitchFamily="34" charset="0"/>
              </a:rPr>
              <a:t>: El Croquis: de arquitectura y diseño, 1982-  </a:t>
            </a:r>
            <a:endParaRPr lang="es-CO" sz="2400" b="1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No</a:t>
            </a:r>
            <a:r>
              <a:rPr lang="es-CO" sz="2400" b="1" dirty="0">
                <a:latin typeface="Franklin Gothic Demi" panose="020B0703020102020204" pitchFamily="34" charset="0"/>
              </a:rPr>
              <a:t>. 191  (2017) </a:t>
            </a:r>
            <a:r>
              <a:rPr lang="es-CO" sz="2400" b="1" dirty="0" smtClean="0">
                <a:latin typeface="Franklin Gothic Demi" panose="020B0703020102020204" pitchFamily="34" charset="0"/>
              </a:rPr>
              <a:t>.</a:t>
            </a: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Bimestral</a:t>
            </a:r>
            <a:endParaRPr lang="es-CO" sz="2400" b="1" dirty="0">
              <a:latin typeface="Franklin Gothic Demi" panose="020B0703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" t="2750" r="9159" b="16401"/>
          <a:stretch/>
        </p:blipFill>
        <p:spPr>
          <a:xfrm>
            <a:off x="395536" y="1298812"/>
            <a:ext cx="2736304" cy="3744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543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907704" y="404664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2400" b="1" i="1" dirty="0">
                <a:latin typeface="Franklin Gothic Demi" panose="020B0703020102020204" pitchFamily="34" charset="0"/>
                <a:cs typeface="Times New Roman" panose="02020603050405020304" pitchFamily="18" charset="0"/>
              </a:rPr>
              <a:t>PUBLICACIONES  ARQUITECTURA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851920" y="1700808"/>
            <a:ext cx="26642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_tradnl" sz="2400" b="1" dirty="0">
                <a:latin typeface="Franklin Gothic Demi" panose="020B0703020102020204" pitchFamily="34" charset="0"/>
                <a:cs typeface="Times New Roman" panose="02020603050405020304" pitchFamily="18" charset="0"/>
              </a:rPr>
              <a:t>LatinSpots. </a:t>
            </a:r>
            <a:r>
              <a:rPr lang="es-ES_tradnl" sz="2400" b="1" dirty="0" smtClean="0">
                <a:latin typeface="Franklin Gothic Demi" panose="020B0703020102020204" pitchFamily="34" charset="0"/>
                <a:cs typeface="Times New Roman" panose="02020603050405020304" pitchFamily="18" charset="0"/>
              </a:rPr>
              <a:t>Buenos </a:t>
            </a:r>
            <a:r>
              <a:rPr lang="es-ES_tradnl" sz="2400" b="1" dirty="0">
                <a:latin typeface="Franklin Gothic Demi" panose="020B0703020102020204" pitchFamily="34" charset="0"/>
                <a:cs typeface="Times New Roman" panose="02020603050405020304" pitchFamily="18" charset="0"/>
              </a:rPr>
              <a:t>Aires : LatinSpots, 2005. </a:t>
            </a:r>
            <a:r>
              <a:rPr lang="es-ES_tradnl" sz="2400" b="1" dirty="0" smtClean="0">
                <a:latin typeface="Franklin Gothic Demi" panose="020B0703020102020204" pitchFamily="34" charset="0"/>
                <a:cs typeface="Times New Roman" panose="02020603050405020304" pitchFamily="18" charset="0"/>
              </a:rPr>
              <a:t>No</a:t>
            </a:r>
            <a:r>
              <a:rPr lang="es-ES_tradnl" sz="2400" b="1" dirty="0">
                <a:latin typeface="Franklin Gothic Demi" panose="020B0703020102020204" pitchFamily="34" charset="0"/>
                <a:cs typeface="Times New Roman" panose="02020603050405020304" pitchFamily="18" charset="0"/>
              </a:rPr>
              <a:t>. 140 (Ene. 2018)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" t="10101" r="3458" b="10101"/>
          <a:stretch/>
        </p:blipFill>
        <p:spPr>
          <a:xfrm>
            <a:off x="251520" y="1287980"/>
            <a:ext cx="2880320" cy="38750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505321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835696" y="260648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2400" b="1" i="1" dirty="0">
                <a:latin typeface="Franklin Gothic Demi" panose="020B0703020102020204" pitchFamily="34" charset="0"/>
                <a:cs typeface="Times New Roman" panose="02020603050405020304" pitchFamily="18" charset="0"/>
              </a:rPr>
              <a:t>PUBLICACIONES  ARQUITECTURA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923928" y="1628800"/>
            <a:ext cx="36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400" b="1" dirty="0">
                <a:latin typeface="Franklin Gothic Demi" panose="020B0703020102020204" pitchFamily="34" charset="0"/>
              </a:rPr>
              <a:t>Revista Aranzadi de urbanismo y edificación. </a:t>
            </a:r>
            <a:r>
              <a:rPr lang="es-CO" sz="2400" b="1" dirty="0" smtClean="0">
                <a:latin typeface="Franklin Gothic Demi" panose="020B0703020102020204" pitchFamily="34" charset="0"/>
              </a:rPr>
              <a:t>Madrid </a:t>
            </a:r>
            <a:r>
              <a:rPr lang="es-CO" sz="2400" b="1" dirty="0">
                <a:latin typeface="Franklin Gothic Demi" panose="020B0703020102020204" pitchFamily="34" charset="0"/>
              </a:rPr>
              <a:t>: Aranzadi ; Thomson Reuters, </a:t>
            </a:r>
            <a:r>
              <a:rPr lang="es-CO" sz="2400" b="1" dirty="0" smtClean="0">
                <a:latin typeface="Franklin Gothic Demi" panose="020B0703020102020204" pitchFamily="34" charset="0"/>
              </a:rPr>
              <a:t>2009 </a:t>
            </a:r>
            <a:r>
              <a:rPr lang="es-CO" sz="2400" b="1" dirty="0">
                <a:latin typeface="Franklin Gothic Demi" panose="020B0703020102020204" pitchFamily="34" charset="0"/>
              </a:rPr>
              <a:t>No. 39 (Ene. – Abr. 2017) . – Trimestral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6238" r="4233" b="12156"/>
          <a:stretch/>
        </p:blipFill>
        <p:spPr>
          <a:xfrm>
            <a:off x="251520" y="1165038"/>
            <a:ext cx="3024336" cy="3848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611746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5476017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898124" y="432546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2400" b="1" i="1" dirty="0">
                <a:latin typeface="Franklin Gothic Demi" panose="020B0703020102020204" pitchFamily="34" charset="0"/>
                <a:cs typeface="Times New Roman" panose="02020603050405020304" pitchFamily="18" charset="0"/>
              </a:rPr>
              <a:t>PUBLICACIONES  ARQUITECTURA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779912" y="1628800"/>
            <a:ext cx="4176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000" b="1" dirty="0"/>
              <a:t>Revista Aranzadi de urbanismo y edificación. </a:t>
            </a:r>
          </a:p>
          <a:p>
            <a:pPr>
              <a:defRPr/>
            </a:pPr>
            <a:r>
              <a:rPr lang="es-CO" sz="2000" b="1" dirty="0" smtClean="0"/>
              <a:t>Madrid </a:t>
            </a:r>
            <a:r>
              <a:rPr lang="es-CO" sz="2000" b="1" dirty="0"/>
              <a:t>: Aranzadi ; Thomson Reuters, </a:t>
            </a:r>
            <a:r>
              <a:rPr lang="es-CO" sz="2000" b="1" dirty="0" smtClean="0"/>
              <a:t>2009 </a:t>
            </a:r>
          </a:p>
          <a:p>
            <a:pPr>
              <a:defRPr/>
            </a:pPr>
            <a:r>
              <a:rPr lang="es-CO" sz="2000" b="1" dirty="0" smtClean="0"/>
              <a:t>No</a:t>
            </a:r>
            <a:r>
              <a:rPr lang="es-CO" sz="2000" b="1" dirty="0"/>
              <a:t>. 40 (May. – Ago. 2017) . </a:t>
            </a:r>
          </a:p>
          <a:p>
            <a:pPr>
              <a:defRPr/>
            </a:pPr>
            <a:r>
              <a:rPr lang="es-CO" sz="2000" b="1" dirty="0" smtClean="0"/>
              <a:t>Trimestral</a:t>
            </a:r>
            <a:endParaRPr lang="es-CO" sz="20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" t="9051" r="9388" b="13251"/>
          <a:stretch/>
        </p:blipFill>
        <p:spPr>
          <a:xfrm>
            <a:off x="330424" y="1326757"/>
            <a:ext cx="2736304" cy="3535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24988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3851920" y="1412776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 </a:t>
            </a:r>
            <a:endParaRPr lang="es-CO" sz="2400" b="1" dirty="0" smtClean="0">
              <a:latin typeface="Franklin Gothic Demi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39552" y="1700808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800" dirty="0" smtClean="0">
                <a:latin typeface="Albertus Extra Bold" pitchFamily="34" charset="0"/>
              </a:rPr>
              <a:t>NUEVAS  ADQUISICIONES </a:t>
            </a:r>
            <a:endParaRPr lang="es-CO" sz="4800" dirty="0">
              <a:latin typeface="Albertus Extra Bold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1043608" y="5661248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dirty="0">
              <a:latin typeface="Franklin Gothic Book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2123728" y="476672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1">
                <a:latin typeface="Franklin Gothic Demi" panose="020B0703020102020204" pitchFamily="34" charset="0"/>
              </a:rPr>
              <a:t>FUNCIÓN PÚBLICA - COLOMBIA</a:t>
            </a:r>
            <a:endParaRPr lang="es-CO" sz="2400" dirty="0">
              <a:latin typeface="Franklin Gothic Demi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851920" y="1394198"/>
            <a:ext cx="496855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latin typeface="Franklin Gothic Demi" panose="020B0703020102020204" pitchFamily="34" charset="0"/>
              </a:rPr>
              <a:t>352.6 D278   Longo, Francisco, autor, prologuista. </a:t>
            </a:r>
            <a:endParaRPr lang="es-CO" dirty="0" smtClean="0">
              <a:latin typeface="Franklin Gothic Demi" panose="020B0703020102020204" pitchFamily="34" charset="0"/>
            </a:endParaRPr>
          </a:p>
          <a:p>
            <a:r>
              <a:rPr lang="es-CO" b="1" dirty="0" smtClean="0">
                <a:latin typeface="Franklin Gothic Demi" panose="020B0703020102020204" pitchFamily="34" charset="0"/>
              </a:rPr>
              <a:t>De </a:t>
            </a:r>
            <a:r>
              <a:rPr lang="es-CO" b="1" dirty="0">
                <a:latin typeface="Franklin Gothic Demi" panose="020B0703020102020204" pitchFamily="34" charset="0"/>
              </a:rPr>
              <a:t>la recomendación a la acción : ¿Cómo poner en marcha un modelo de gestión estratégica del talento humano para el sector público colombiano? Primera edición. </a:t>
            </a:r>
          </a:p>
          <a:p>
            <a:r>
              <a:rPr lang="es-CO" dirty="0" smtClean="0">
                <a:latin typeface="Franklin Gothic Demi" panose="020B0703020102020204" pitchFamily="34" charset="0"/>
              </a:rPr>
              <a:t>Bogotá </a:t>
            </a:r>
            <a:r>
              <a:rPr lang="es-CO" dirty="0">
                <a:latin typeface="Franklin Gothic Demi" panose="020B0703020102020204" pitchFamily="34" charset="0"/>
              </a:rPr>
              <a:t>: Universidad de los Andes, Escuela de Gobierno Alberto Lleras Camargo : Ediciones Uniandes : Colciencias : Departamento Administrativo de la Función Pública : Escuela Superior de Administración Pública, 2016. </a:t>
            </a:r>
          </a:p>
          <a:p>
            <a:r>
              <a:rPr lang="es-CO" dirty="0" smtClean="0">
                <a:latin typeface="Franklin Gothic Demi" panose="020B0703020102020204" pitchFamily="34" charset="0"/>
              </a:rPr>
              <a:t>ix</a:t>
            </a:r>
            <a:r>
              <a:rPr lang="es-CO" dirty="0">
                <a:latin typeface="Franklin Gothic Demi" panose="020B0703020102020204" pitchFamily="34" charset="0"/>
              </a:rPr>
              <a:t>, 263 páginas : ilustraciones ; 24 cm.</a:t>
            </a:r>
            <a:br>
              <a:rPr lang="es-CO" dirty="0">
                <a:latin typeface="Franklin Gothic Demi" panose="020B0703020102020204" pitchFamily="34" charset="0"/>
              </a:rPr>
            </a:br>
            <a:endParaRPr lang="es-CO" b="1" dirty="0">
              <a:latin typeface="Franklin Gothic Demi" panose="020B0703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" t="4131" r="4446" b="6848"/>
          <a:stretch/>
        </p:blipFill>
        <p:spPr>
          <a:xfrm>
            <a:off x="464003" y="1394198"/>
            <a:ext cx="3031417" cy="3876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589240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1907703" y="483228"/>
            <a:ext cx="6397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2400" b="1" i="1" dirty="0">
                <a:latin typeface="Franklin Gothic Demi" panose="020B0703020102020204" pitchFamily="34" charset="0"/>
                <a:cs typeface="Tahoma" panose="020B0604030504040204" pitchFamily="34" charset="0"/>
              </a:rPr>
              <a:t>SOCIOLOGÍA DE LA EDUCACIÓN – COLOMBIA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3851920" y="1328103"/>
            <a:ext cx="4392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400" dirty="0">
                <a:latin typeface="Franklin Gothic Demi" panose="020B0703020102020204" pitchFamily="34" charset="0"/>
              </a:rPr>
              <a:t>378.861 A662R. </a:t>
            </a:r>
            <a:endParaRPr lang="es-CO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fr-FR" sz="2400" dirty="0" smtClean="0">
                <a:latin typeface="Franklin Gothic Demi" panose="020B0703020102020204" pitchFamily="34" charset="0"/>
              </a:rPr>
              <a:t>Arango </a:t>
            </a:r>
            <a:r>
              <a:rPr lang="fr-FR" sz="2400" dirty="0">
                <a:latin typeface="Franklin Gothic Demi" panose="020B0703020102020204" pitchFamily="34" charset="0"/>
              </a:rPr>
              <a:t>Jiménez, Luis Enrique, 1947-  </a:t>
            </a:r>
            <a:endParaRPr lang="fr-FR" sz="24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400" b="1" dirty="0" smtClean="0">
                <a:latin typeface="Franklin Gothic Demi" panose="020B0703020102020204" pitchFamily="34" charset="0"/>
              </a:rPr>
              <a:t>Reflexiones </a:t>
            </a:r>
            <a:r>
              <a:rPr lang="es-CO" sz="2400" b="1" dirty="0">
                <a:latin typeface="Franklin Gothic Demi" panose="020B0703020102020204" pitchFamily="34" charset="0"/>
              </a:rPr>
              <a:t>de un rector : academia, política y sociedad. </a:t>
            </a:r>
          </a:p>
          <a:p>
            <a:pPr>
              <a:defRPr/>
            </a:pPr>
            <a:r>
              <a:rPr lang="pt-BR" sz="2400" dirty="0" smtClean="0">
                <a:latin typeface="Franklin Gothic Demi" panose="020B0703020102020204" pitchFamily="34" charset="0"/>
              </a:rPr>
              <a:t>Pereira </a:t>
            </a:r>
            <a:r>
              <a:rPr lang="pt-BR" sz="2400" dirty="0">
                <a:latin typeface="Franklin Gothic Demi" panose="020B0703020102020204" pitchFamily="34" charset="0"/>
              </a:rPr>
              <a:t>: Universidad Tecnológica de Pereira, 2014. </a:t>
            </a:r>
          </a:p>
          <a:p>
            <a:pPr>
              <a:defRPr/>
            </a:pPr>
            <a:r>
              <a:rPr lang="es-CO" sz="2400" dirty="0" smtClean="0">
                <a:latin typeface="Franklin Gothic Demi" panose="020B0703020102020204" pitchFamily="34" charset="0"/>
              </a:rPr>
              <a:t>297 </a:t>
            </a:r>
            <a:r>
              <a:rPr lang="es-CO" sz="2400" dirty="0">
                <a:latin typeface="Franklin Gothic Demi" panose="020B0703020102020204" pitchFamily="34" charset="0"/>
              </a:rPr>
              <a:t>páginas ; 24 cm.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" t="5900" r="7589" b="8001"/>
          <a:stretch/>
        </p:blipFill>
        <p:spPr>
          <a:xfrm>
            <a:off x="365216" y="1196752"/>
            <a:ext cx="2999748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5517232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CuadroTexto"/>
          <p:cNvSpPr txBox="1"/>
          <p:nvPr/>
        </p:nvSpPr>
        <p:spPr>
          <a:xfrm>
            <a:off x="1835696" y="260648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2400" b="1" i="1" dirty="0"/>
              <a:t>Universidad de Bogotá Jorge Tadeo Lozano--Planes de estudio--2009-2011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4067944" y="1484784"/>
            <a:ext cx="43924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000" dirty="0">
                <a:latin typeface="Franklin Gothic Demi" panose="020B0703020102020204" pitchFamily="34" charset="0"/>
              </a:rPr>
              <a:t>378.861 P699.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000" dirty="0" smtClean="0">
                <a:latin typeface="Franklin Gothic Demi" panose="020B0703020102020204" pitchFamily="34" charset="0"/>
              </a:rPr>
              <a:t>Universidad </a:t>
            </a:r>
            <a:r>
              <a:rPr lang="es-CO" sz="2000" dirty="0">
                <a:latin typeface="Franklin Gothic Demi" panose="020B0703020102020204" pitchFamily="34" charset="0"/>
              </a:rPr>
              <a:t>de Bogotá Jorge Tadeo Lozano.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000" b="1" dirty="0" smtClean="0">
                <a:latin typeface="Franklin Gothic Demi" panose="020B0703020102020204" pitchFamily="34" charset="0"/>
              </a:rPr>
              <a:t>Plan </a:t>
            </a:r>
            <a:r>
              <a:rPr lang="es-CO" sz="2000" b="1" dirty="0">
                <a:latin typeface="Franklin Gothic Demi" panose="020B0703020102020204" pitchFamily="34" charset="0"/>
              </a:rPr>
              <a:t>de capacitación profesoral 2009-2011 : conferencias, paneles y talleres selección de memorias. </a:t>
            </a:r>
          </a:p>
          <a:p>
            <a:pPr>
              <a:defRPr/>
            </a:pPr>
            <a:r>
              <a:rPr lang="es-CO" sz="2000" dirty="0" smtClean="0">
                <a:latin typeface="Franklin Gothic Demi" panose="020B0703020102020204" pitchFamily="34" charset="0"/>
              </a:rPr>
              <a:t>Bogotá </a:t>
            </a:r>
            <a:r>
              <a:rPr lang="es-CO" sz="2000" dirty="0">
                <a:latin typeface="Franklin Gothic Demi" panose="020B0703020102020204" pitchFamily="34" charset="0"/>
              </a:rPr>
              <a:t>: Universidad de Bogotá Jorge Tadeo Lozano, 2013. </a:t>
            </a:r>
          </a:p>
          <a:p>
            <a:pPr>
              <a:defRPr/>
            </a:pPr>
            <a:r>
              <a:rPr lang="es-CO" sz="2000" dirty="0" smtClean="0">
                <a:latin typeface="Franklin Gothic Demi" panose="020B0703020102020204" pitchFamily="34" charset="0"/>
              </a:rPr>
              <a:t>298 </a:t>
            </a:r>
            <a:r>
              <a:rPr lang="es-CO" sz="2000" dirty="0">
                <a:latin typeface="Franklin Gothic Demi" panose="020B0703020102020204" pitchFamily="34" charset="0"/>
              </a:rPr>
              <a:t>páginas : ilustraciones, gráficos ; 22 cm.</a:t>
            </a:r>
            <a:endParaRPr lang="es-CO" sz="2000" b="1" i="1" dirty="0">
              <a:latin typeface="Franklin Gothic Demi" panose="020B0703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8" t="5113" r="22364" b="2751"/>
          <a:stretch/>
        </p:blipFill>
        <p:spPr>
          <a:xfrm>
            <a:off x="365521" y="1216801"/>
            <a:ext cx="3084365" cy="4168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4067944" y="155679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sp>
        <p:nvSpPr>
          <p:cNvPr id="5" name="4 CuadroTexto"/>
          <p:cNvSpPr txBox="1"/>
          <p:nvPr/>
        </p:nvSpPr>
        <p:spPr>
          <a:xfrm>
            <a:off x="395536" y="5517232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UNIVERSIDAD JORGE TADEO LOZANO. SECCIONAL DEL CARIBE</a:t>
            </a:r>
            <a:b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</a:br>
            <a:r>
              <a:rPr lang="es-MX" sz="2000" b="1" i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</a:rPr>
              <a:t>BIBLIOTECA</a:t>
            </a:r>
            <a:endParaRPr lang="es-CO" sz="2000" i="1" u="sng" dirty="0">
              <a:latin typeface="Franklin Gothic Book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7704" cy="107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4283968" y="1844824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2400" b="1" dirty="0" smtClean="0">
              <a:latin typeface="Franklin Gothic Demi" pitchFamily="34" charset="0"/>
            </a:endParaRPr>
          </a:p>
          <a:p>
            <a:endParaRPr lang="es-CO" sz="2400" b="1" dirty="0">
              <a:latin typeface="Franklin Gothic Demi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267744" y="315329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2400" b="1" i="1" dirty="0">
                <a:latin typeface="Franklin Gothic Demi" panose="020B0703020102020204" pitchFamily="34" charset="0"/>
              </a:rPr>
              <a:t>Frutas--Comercio--Región caribe (Colombia</a:t>
            </a:r>
            <a:r>
              <a:rPr lang="es-CO" sz="2400" u="sng" dirty="0">
                <a:latin typeface="Franklin Gothic Demi" panose="020B0703020102020204" pitchFamily="34" charset="0"/>
              </a:rPr>
              <a:t>)</a:t>
            </a:r>
            <a:endParaRPr lang="es-ES_tradnl" sz="2400" b="1" i="1" dirty="0">
              <a:latin typeface="Franklin Gothic Demi" panose="020B070302010202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067944" y="1628800"/>
            <a:ext cx="39604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000" dirty="0">
                <a:latin typeface="Franklin Gothic Demi" panose="020B0703020102020204" pitchFamily="34" charset="0"/>
              </a:rPr>
              <a:t>382.41 C967  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000" dirty="0" smtClean="0">
                <a:latin typeface="Franklin Gothic Demi" panose="020B0703020102020204" pitchFamily="34" charset="0"/>
              </a:rPr>
              <a:t>Cuéllar </a:t>
            </a:r>
            <a:r>
              <a:rPr lang="es-CO" sz="2000" dirty="0">
                <a:latin typeface="Franklin Gothic Demi" panose="020B0703020102020204" pitchFamily="34" charset="0"/>
              </a:rPr>
              <a:t>Tarazona, Sandra  </a:t>
            </a:r>
            <a:endParaRPr lang="es-CO" sz="2000" dirty="0" smtClean="0">
              <a:latin typeface="Franklin Gothic Demi" panose="020B0703020102020204" pitchFamily="34" charset="0"/>
            </a:endParaRPr>
          </a:p>
          <a:p>
            <a:pPr>
              <a:defRPr/>
            </a:pPr>
            <a:r>
              <a:rPr lang="es-CO" sz="2000" b="1" dirty="0" smtClean="0">
                <a:latin typeface="Franklin Gothic Demi" panose="020B0703020102020204" pitchFamily="34" charset="0"/>
              </a:rPr>
              <a:t>Oportunidades </a:t>
            </a:r>
            <a:r>
              <a:rPr lang="es-CO" sz="2000" b="1" dirty="0">
                <a:latin typeface="Franklin Gothic Demi" panose="020B0703020102020204" pitchFamily="34" charset="0"/>
              </a:rPr>
              <a:t>de exportación para frutas y hortalizas : Región Caribe colombiana. </a:t>
            </a:r>
          </a:p>
          <a:p>
            <a:pPr>
              <a:defRPr/>
            </a:pPr>
            <a:r>
              <a:rPr lang="es-CO" sz="2000" dirty="0" smtClean="0">
                <a:latin typeface="Franklin Gothic Demi" panose="020B0703020102020204" pitchFamily="34" charset="0"/>
              </a:rPr>
              <a:t>Bogotá </a:t>
            </a:r>
            <a:r>
              <a:rPr lang="es-CO" sz="2000" dirty="0">
                <a:latin typeface="Franklin Gothic Demi" panose="020B0703020102020204" pitchFamily="34" charset="0"/>
              </a:rPr>
              <a:t>: Corporación Colombia Internacional, 2001. </a:t>
            </a:r>
          </a:p>
          <a:p>
            <a:pPr>
              <a:defRPr/>
            </a:pPr>
            <a:r>
              <a:rPr lang="es-CO" sz="2000" dirty="0" smtClean="0">
                <a:latin typeface="Franklin Gothic Demi" panose="020B0703020102020204" pitchFamily="34" charset="0"/>
              </a:rPr>
              <a:t>xv</a:t>
            </a:r>
            <a:r>
              <a:rPr lang="es-CO" sz="2000" dirty="0">
                <a:latin typeface="Franklin Gothic Demi" panose="020B0703020102020204" pitchFamily="34" charset="0"/>
              </a:rPr>
              <a:t>, 284 páginas : ilustraciones ; 24 cm.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0" t="5900" r="2877" b="9051"/>
          <a:stretch/>
        </p:blipFill>
        <p:spPr>
          <a:xfrm>
            <a:off x="569419" y="1340768"/>
            <a:ext cx="2676569" cy="3941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7349</TotalTime>
  <Words>1925</Words>
  <Application>Microsoft Office PowerPoint</Application>
  <PresentationFormat>Presentación en pantalla (4:3)</PresentationFormat>
  <Paragraphs>348</Paragraphs>
  <Slides>59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59</vt:i4>
      </vt:variant>
    </vt:vector>
  </HeadingPairs>
  <TitlesOfParts>
    <vt:vector size="68" baseType="lpstr">
      <vt:lpstr>Albertus Extra Bold</vt:lpstr>
      <vt:lpstr>Arial</vt:lpstr>
      <vt:lpstr>Calibri</vt:lpstr>
      <vt:lpstr>Franklin Gothic Book</vt:lpstr>
      <vt:lpstr>Franklin Gothic Demi</vt:lpstr>
      <vt:lpstr>Tahoma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UJTL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usuario</dc:creator>
  <cp:lastModifiedBy>Luz Amparo Ramirez Vasquez</cp:lastModifiedBy>
  <cp:revision>812</cp:revision>
  <dcterms:created xsi:type="dcterms:W3CDTF">2017-02-14T16:24:12Z</dcterms:created>
  <dcterms:modified xsi:type="dcterms:W3CDTF">2018-04-05T21:37:59Z</dcterms:modified>
</cp:coreProperties>
</file>