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256" r:id="rId2"/>
    <p:sldId id="258" r:id="rId3"/>
    <p:sldId id="261" r:id="rId4"/>
    <p:sldId id="260" r:id="rId5"/>
    <p:sldId id="262" r:id="rId6"/>
    <p:sldId id="263" r:id="rId7"/>
    <p:sldId id="266" r:id="rId8"/>
    <p:sldId id="267" r:id="rId9"/>
    <p:sldId id="270" r:id="rId10"/>
    <p:sldId id="271" r:id="rId11"/>
    <p:sldId id="272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334" r:id="rId72"/>
    <p:sldId id="335" r:id="rId73"/>
    <p:sldId id="336" r:id="rId74"/>
    <p:sldId id="337" r:id="rId75"/>
    <p:sldId id="338" r:id="rId76"/>
    <p:sldId id="339" r:id="rId77"/>
    <p:sldId id="340" r:id="rId78"/>
    <p:sldId id="341" r:id="rId79"/>
    <p:sldId id="342" r:id="rId80"/>
    <p:sldId id="343" r:id="rId81"/>
    <p:sldId id="344" r:id="rId82"/>
    <p:sldId id="293" r:id="rId83"/>
    <p:sldId id="273" r:id="rId84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>
      <p:cViewPr varScale="1">
        <p:scale>
          <a:sx n="116" d="100"/>
          <a:sy n="116" d="100"/>
        </p:scale>
        <p:origin x="133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281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AC7B1-FDA7-4184-9963-DCF2EB215B6F}" type="datetimeFigureOut">
              <a:rPr lang="es-CO" smtClean="0"/>
              <a:pPr/>
              <a:t>08/02/2018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7ECB3-3512-4BB0-992A-3043A051D4CA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1477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8E7C7-82A4-49E5-B887-7BB254A8DC62}" type="datetimeFigureOut">
              <a:rPr lang="es-CO" smtClean="0"/>
              <a:pPr/>
              <a:t>08/02/2018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86BF9-34FB-4EE9-9121-C7354818744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2156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86BF9-34FB-4EE9-9121-C73548187447}" type="slidenum">
              <a:rPr lang="es-CO" smtClean="0"/>
              <a:pPr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51691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4A17-9DA0-42DE-9B5F-25F5F50EE49F}" type="datetimeFigureOut">
              <a:rPr lang="es-CO" smtClean="0"/>
              <a:pPr/>
              <a:t>08/02/2018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AA7-0880-4A64-A892-133A425B1EF7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4A17-9DA0-42DE-9B5F-25F5F50EE49F}" type="datetimeFigureOut">
              <a:rPr lang="es-CO" smtClean="0"/>
              <a:pPr/>
              <a:t>08/02/2018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AA7-0880-4A64-A892-133A425B1EF7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4A17-9DA0-42DE-9B5F-25F5F50EE49F}" type="datetimeFigureOut">
              <a:rPr lang="es-CO" smtClean="0"/>
              <a:pPr/>
              <a:t>08/02/2018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AA7-0880-4A64-A892-133A425B1EF7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4A17-9DA0-42DE-9B5F-25F5F50EE49F}" type="datetimeFigureOut">
              <a:rPr lang="es-CO" smtClean="0"/>
              <a:pPr/>
              <a:t>08/02/2018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AA7-0880-4A64-A892-133A425B1EF7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4A17-9DA0-42DE-9B5F-25F5F50EE49F}" type="datetimeFigureOut">
              <a:rPr lang="es-CO" smtClean="0"/>
              <a:pPr/>
              <a:t>08/02/2018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AA7-0880-4A64-A892-133A425B1EF7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4A17-9DA0-42DE-9B5F-25F5F50EE49F}" type="datetimeFigureOut">
              <a:rPr lang="es-CO" smtClean="0"/>
              <a:pPr/>
              <a:t>08/02/2018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AA7-0880-4A64-A892-133A425B1EF7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4A17-9DA0-42DE-9B5F-25F5F50EE49F}" type="datetimeFigureOut">
              <a:rPr lang="es-CO" smtClean="0"/>
              <a:pPr/>
              <a:t>08/02/2018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AA7-0880-4A64-A892-133A425B1EF7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4A17-9DA0-42DE-9B5F-25F5F50EE49F}" type="datetimeFigureOut">
              <a:rPr lang="es-CO" smtClean="0"/>
              <a:pPr/>
              <a:t>08/02/2018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AA7-0880-4A64-A892-133A425B1EF7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4A17-9DA0-42DE-9B5F-25F5F50EE49F}" type="datetimeFigureOut">
              <a:rPr lang="es-CO" smtClean="0"/>
              <a:pPr/>
              <a:t>08/02/2018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AA7-0880-4A64-A892-133A425B1EF7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4A17-9DA0-42DE-9B5F-25F5F50EE49F}" type="datetimeFigureOut">
              <a:rPr lang="es-CO" smtClean="0"/>
              <a:pPr/>
              <a:t>08/02/2018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AA7-0880-4A64-A892-133A425B1EF7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4A17-9DA0-42DE-9B5F-25F5F50EE49F}" type="datetimeFigureOut">
              <a:rPr lang="es-CO" smtClean="0"/>
              <a:pPr/>
              <a:t>08/02/2018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AA7-0880-4A64-A892-133A425B1EF7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14A17-9DA0-42DE-9B5F-25F5F50EE49F}" type="datetimeFigureOut">
              <a:rPr lang="es-CO" smtClean="0"/>
              <a:pPr/>
              <a:t>08/02/2018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BEAA7-0880-4A64-A892-133A425B1EF7}" type="slidenum">
              <a:rPr lang="es-CO" smtClean="0"/>
              <a:pPr/>
              <a:t>‹Nº›</a:t>
            </a:fld>
            <a:endParaRPr lang="es-CO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467544" y="5517232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dirty="0">
              <a:latin typeface="Franklin Gothic Book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1907704" y="476672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COLOMBIA – RELACIONES EXTERIORES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635896" y="1075019"/>
            <a:ext cx="475252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327.86 U74 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Uribe </a:t>
            </a:r>
            <a:r>
              <a:rPr lang="es-CO" sz="2400" dirty="0">
                <a:latin typeface="Franklin Gothic Demi" panose="020B0703020102020204" pitchFamily="34" charset="0"/>
              </a:rPr>
              <a:t>Vargas, Diego, </a:t>
            </a:r>
            <a:r>
              <a:rPr lang="es-CO" sz="2400" dirty="0" smtClean="0">
                <a:latin typeface="Franklin Gothic Demi" panose="020B0703020102020204" pitchFamily="34" charset="0"/>
              </a:rPr>
              <a:t>1931-</a:t>
            </a:r>
            <a:r>
              <a:rPr lang="es-CO" sz="2400" b="1" dirty="0" smtClean="0">
                <a:latin typeface="Franklin Gothic Demi" panose="020B0703020102020204" pitchFamily="34" charset="0"/>
              </a:rPr>
              <a:t>Colombia </a:t>
            </a:r>
            <a:r>
              <a:rPr lang="es-CO" sz="2400" b="1" dirty="0">
                <a:latin typeface="Franklin Gothic Demi" panose="020B0703020102020204" pitchFamily="34" charset="0"/>
              </a:rPr>
              <a:t>y la diplomacia secreta : gestiones para implantar la monarquía 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2a</a:t>
            </a:r>
            <a:r>
              <a:rPr lang="es-CO" sz="2400" b="1" dirty="0">
                <a:latin typeface="Franklin Gothic Demi" panose="020B0703020102020204" pitchFamily="34" charset="0"/>
              </a:rPr>
              <a:t>. ed.</a:t>
            </a:r>
            <a:r>
              <a:rPr lang="es-CO" sz="2400" dirty="0">
                <a:latin typeface="Franklin Gothic Demi" panose="020B0703020102020204" pitchFamily="34" charset="0"/>
              </a:rPr>
              <a:t>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Universidad de Bogotá Jorge Tadeo Lozano : Academia Colombiana de Historia, 2005. --233 páginas ; 21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  <a:p>
            <a:endParaRPr lang="es-ES_tradnl" sz="3200" b="1" i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5" t="9717" r="13607" b="11467"/>
          <a:stretch/>
        </p:blipFill>
        <p:spPr>
          <a:xfrm>
            <a:off x="452009" y="1252586"/>
            <a:ext cx="2714278" cy="4127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51723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2411760" y="344606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latin typeface="Franklin Gothic Demi" pitchFamily="34" charset="0"/>
                <a:cs typeface="Tahoma" pitchFamily="34" charset="0"/>
              </a:rPr>
              <a:t>ARQUITECTURA COLOMBIANA – SIGLO XX </a:t>
            </a:r>
            <a:endParaRPr lang="es-CO" sz="2400" dirty="0">
              <a:latin typeface="Franklin Gothic Demi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067944" y="1772816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400" b="1" dirty="0">
              <a:latin typeface="Franklin Gothic Demi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t="10501" r="16748" b="13901"/>
          <a:stretch/>
        </p:blipFill>
        <p:spPr>
          <a:xfrm>
            <a:off x="426769" y="1251130"/>
            <a:ext cx="2820313" cy="4032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/>
          <p:cNvSpPr txBox="1"/>
          <p:nvPr/>
        </p:nvSpPr>
        <p:spPr>
          <a:xfrm>
            <a:off x="3779912" y="1484784"/>
            <a:ext cx="4320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000" dirty="0">
                <a:latin typeface="Franklin Gothic Demi" panose="020B0703020102020204" pitchFamily="34" charset="0"/>
              </a:rPr>
              <a:t>720 S162P 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Saldarriaga </a:t>
            </a:r>
            <a:r>
              <a:rPr lang="es-CO" sz="2000" dirty="0">
                <a:latin typeface="Franklin Gothic Demi" panose="020B0703020102020204" pitchFamily="34" charset="0"/>
              </a:rPr>
              <a:t>Roa, Alberto, 1941-,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000" b="1" dirty="0" smtClean="0">
                <a:latin typeface="Franklin Gothic Demi" panose="020B0703020102020204" pitchFamily="34" charset="0"/>
              </a:rPr>
              <a:t>Pensar </a:t>
            </a:r>
            <a:r>
              <a:rPr lang="es-CO" sz="2000" b="1" dirty="0">
                <a:latin typeface="Franklin Gothic Demi" panose="020B0703020102020204" pitchFamily="34" charset="0"/>
              </a:rPr>
              <a:t>la arquitectura : un mapa conceptual. </a:t>
            </a: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Bogotá </a:t>
            </a:r>
            <a:r>
              <a:rPr lang="es-CO" sz="2000" dirty="0">
                <a:latin typeface="Franklin Gothic Demi" panose="020B0703020102020204" pitchFamily="34" charset="0"/>
              </a:rPr>
              <a:t>: Universidad de Bogotá Jorge Tadeo Lozano. Facultad de Ciencias Humanas, Artes y Diseño. Programa de Arquitectura, 2010. </a:t>
            </a: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212 </a:t>
            </a:r>
            <a:r>
              <a:rPr lang="es-CO" sz="2000" dirty="0">
                <a:latin typeface="Franklin Gothic Demi" panose="020B0703020102020204" pitchFamily="34" charset="0"/>
              </a:rPr>
              <a:t>páginas : ilustraciones ; 24 cm. </a:t>
            </a:r>
            <a:endParaRPr lang="es-ES_tradnl" sz="20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51723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707904" y="137212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 </a:t>
            </a:r>
            <a:endParaRPr lang="es-CO" sz="2400" b="1" dirty="0" smtClean="0">
              <a:latin typeface="Franklin Gothic Demi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483768" y="404664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latin typeface="Franklin Gothic Demi" pitchFamily="34" charset="0"/>
                <a:cs typeface="Tahoma" pitchFamily="34" charset="0"/>
              </a:rPr>
              <a:t>COMUNICACIÓN – AMÉRICA LATINA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995936" y="1372126"/>
            <a:ext cx="35283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 smtClean="0">
                <a:latin typeface="Franklin Gothic Demi" panose="020B0703020102020204" pitchFamily="34" charset="0"/>
              </a:rPr>
              <a:t>302.2 </a:t>
            </a:r>
            <a:r>
              <a:rPr lang="es-CO" sz="2400" dirty="0">
                <a:latin typeface="Franklin Gothic Demi" panose="020B0703020102020204" pitchFamily="34" charset="0"/>
              </a:rPr>
              <a:t>T265 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Giraldo</a:t>
            </a:r>
            <a:r>
              <a:rPr lang="es-CO" sz="2400" dirty="0">
                <a:latin typeface="Franklin Gothic Demi" panose="020B0703020102020204" pitchFamily="34" charset="0"/>
              </a:rPr>
              <a:t>, César, autor  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Teorías </a:t>
            </a:r>
            <a:r>
              <a:rPr lang="es-CO" sz="2400" b="1" dirty="0">
                <a:latin typeface="Franklin Gothic Demi" panose="020B0703020102020204" pitchFamily="34" charset="0"/>
              </a:rPr>
              <a:t>de la comunicación.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Universidad de Bogotá </a:t>
            </a:r>
            <a:r>
              <a:rPr lang="es-CO" sz="2400" dirty="0" smtClean="0">
                <a:latin typeface="Franklin Gothic Demi" panose="020B0703020102020204" pitchFamily="34" charset="0"/>
              </a:rPr>
              <a:t>Jorge </a:t>
            </a:r>
            <a:r>
              <a:rPr lang="es-CO" sz="2400" dirty="0">
                <a:latin typeface="Franklin Gothic Demi" panose="020B0703020102020204" pitchFamily="34" charset="0"/>
              </a:rPr>
              <a:t>Tadeo Lozano, 2008.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88 </a:t>
            </a:r>
            <a:r>
              <a:rPr lang="es-CO" sz="2400" dirty="0">
                <a:latin typeface="Franklin Gothic Demi" panose="020B0703020102020204" pitchFamily="34" charset="0"/>
              </a:rPr>
              <a:t>páginas. ; 20 cm.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" t="6341" r="12036" b="19679"/>
          <a:stretch/>
        </p:blipFill>
        <p:spPr>
          <a:xfrm>
            <a:off x="399711" y="1355462"/>
            <a:ext cx="2830529" cy="3810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51723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1907704" y="406460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latin typeface="Franklin Gothic Demi" pitchFamily="34" charset="0"/>
                <a:cs typeface="Tahoma" pitchFamily="34" charset="0"/>
              </a:rPr>
              <a:t>DISEÑO INDUSTRIAL – ASPECTOS PSICOLÓGICOS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995936" y="1274585"/>
            <a:ext cx="47525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745.2 S211 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Sánchez </a:t>
            </a:r>
            <a:r>
              <a:rPr lang="es-CO" sz="2400" dirty="0">
                <a:latin typeface="Franklin Gothic Demi" panose="020B0703020102020204" pitchFamily="34" charset="0"/>
              </a:rPr>
              <a:t>Valencia, Mauricio,  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Morfogénesis </a:t>
            </a:r>
            <a:r>
              <a:rPr lang="es-CO" sz="2400" b="1" dirty="0">
                <a:latin typeface="Franklin Gothic Demi" panose="020B0703020102020204" pitchFamily="34" charset="0"/>
              </a:rPr>
              <a:t>del objeto de uso : la forma como hecho social de convivencia 2a. ed.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Universidad de Bogotá Jorge Tadeo Lozano, 2005.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93 </a:t>
            </a:r>
            <a:r>
              <a:rPr lang="es-CO" sz="2400" dirty="0">
                <a:latin typeface="Franklin Gothic Demi" panose="020B0703020102020204" pitchFamily="34" charset="0"/>
              </a:rPr>
              <a:t>páginas : ilustraciones ; 28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  <a:p>
            <a:endParaRPr lang="es-ES_tradnl" sz="2400" b="1" dirty="0">
              <a:latin typeface="Franklin Gothic Demi" panose="020B0703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15749" r="8894" b="11801"/>
          <a:stretch/>
        </p:blipFill>
        <p:spPr>
          <a:xfrm>
            <a:off x="469631" y="1340768"/>
            <a:ext cx="2876146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51723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851920" y="141277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 </a:t>
            </a:r>
            <a:endParaRPr lang="es-CO" sz="2400" b="1" dirty="0" smtClean="0">
              <a:latin typeface="Franklin Gothic Demi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475656" y="360239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latin typeface="Franklin Gothic Demi" pitchFamily="34" charset="0"/>
                <a:cs typeface="Tahoma" pitchFamily="34" charset="0"/>
              </a:rPr>
              <a:t>ESPONJAS ( ZOOLOGÍA) - COLOMBIA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851920" y="1268760"/>
            <a:ext cx="41044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Franklin Gothic Demi" panose="020B0703020102020204" pitchFamily="34" charset="0"/>
              </a:rPr>
              <a:t>593.4 Z91   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Zea</a:t>
            </a:r>
            <a:r>
              <a:rPr lang="es-CO" sz="2400" b="1" dirty="0">
                <a:latin typeface="Franklin Gothic Demi" panose="020B0703020102020204" pitchFamily="34" charset="0"/>
              </a:rPr>
              <a:t>, Sven   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Esponjas </a:t>
            </a:r>
            <a:r>
              <a:rPr lang="es-CO" sz="2400" b="1" dirty="0">
                <a:latin typeface="Franklin Gothic Demi" panose="020B0703020102020204" pitchFamily="34" charset="0"/>
              </a:rPr>
              <a:t>del Caribe colombiano. </a:t>
            </a: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Santa </a:t>
            </a:r>
            <a:r>
              <a:rPr lang="es-CO" sz="2400" b="1" dirty="0">
                <a:latin typeface="Franklin Gothic Demi" panose="020B0703020102020204" pitchFamily="34" charset="0"/>
              </a:rPr>
              <a:t>Marta : Catálogo Científico, 1987. </a:t>
            </a: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286 </a:t>
            </a:r>
            <a:r>
              <a:rPr lang="es-CO" sz="2400" b="1" dirty="0">
                <a:latin typeface="Franklin Gothic Demi" panose="020B0703020102020204" pitchFamily="34" charset="0"/>
              </a:rPr>
              <a:t>páginas : ilustraciones, mapas ; 25 cm.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" t="12201" r="13872" b="15351"/>
          <a:stretch/>
        </p:blipFill>
        <p:spPr>
          <a:xfrm>
            <a:off x="430581" y="1196752"/>
            <a:ext cx="2848571" cy="4011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51723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1773580" y="293747"/>
            <a:ext cx="7118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latin typeface="Franklin Gothic Demi" pitchFamily="34" charset="0"/>
                <a:cs typeface="Tahoma" pitchFamily="34" charset="0"/>
              </a:rPr>
              <a:t>CONTABILIDAD – ENSEÑANZA SUPERIOR - COLOMBIA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923928" y="1418491"/>
            <a:ext cx="38164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657 C257E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Cardona </a:t>
            </a:r>
            <a:r>
              <a:rPr lang="es-CO" sz="2400" dirty="0">
                <a:latin typeface="Franklin Gothic Demi" panose="020B0703020102020204" pitchFamily="34" charset="0"/>
              </a:rPr>
              <a:t>Arteaga, John    </a:t>
            </a:r>
            <a:r>
              <a:rPr lang="es-CO" sz="2400" b="1" dirty="0">
                <a:latin typeface="Franklin Gothic Demi" panose="020B0703020102020204" pitchFamily="34" charset="0"/>
              </a:rPr>
              <a:t>Educación contable : antecedente, actualidad y prospectiva.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Medellín </a:t>
            </a:r>
            <a:r>
              <a:rPr lang="es-CO" sz="2400" dirty="0">
                <a:latin typeface="Franklin Gothic Demi" panose="020B0703020102020204" pitchFamily="34" charset="0"/>
              </a:rPr>
              <a:t>: ASFACOP, 2006.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276 </a:t>
            </a:r>
            <a:r>
              <a:rPr lang="es-CO" sz="2400" dirty="0">
                <a:latin typeface="Franklin Gothic Demi" panose="020B0703020102020204" pitchFamily="34" charset="0"/>
              </a:rPr>
              <a:t>páginas : ilustraciones ; 24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  <a:p>
            <a:endParaRPr lang="es-ES_tradnl" sz="2400" b="1" dirty="0"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" t="13251" r="12301" b="13251"/>
          <a:stretch/>
        </p:blipFill>
        <p:spPr>
          <a:xfrm>
            <a:off x="323528" y="1340768"/>
            <a:ext cx="2880319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51723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CuadroTexto"/>
          <p:cNvSpPr txBox="1"/>
          <p:nvPr/>
        </p:nvSpPr>
        <p:spPr>
          <a:xfrm>
            <a:off x="1979712" y="332656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2400" b="1" dirty="0" smtClean="0">
              <a:latin typeface="Franklin Gothic Demi" pitchFamily="34" charset="0"/>
              <a:cs typeface="Tahoma" pitchFamily="34" charset="0"/>
            </a:endParaRPr>
          </a:p>
          <a:p>
            <a:pPr algn="ctr"/>
            <a:endParaRPr lang="es-ES_tradnl" sz="2400" b="1" dirty="0" smtClean="0">
              <a:latin typeface="Franklin Gothic Demi" pitchFamily="34" charset="0"/>
              <a:cs typeface="Tahoma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483768" y="476672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latin typeface="Franklin Gothic Demi" pitchFamily="34" charset="0"/>
                <a:cs typeface="Tahoma" pitchFamily="34" charset="0"/>
              </a:rPr>
              <a:t>ECOLOGÍA  APLICADA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3851920" y="1367127"/>
            <a:ext cx="41764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Franklin Gothic Demi" panose="020B0703020102020204" pitchFamily="34" charset="0"/>
              </a:rPr>
              <a:t>574.5 R173 2005  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Ramírez </a:t>
            </a:r>
            <a:r>
              <a:rPr lang="es-CO" sz="2400" b="1" dirty="0">
                <a:latin typeface="Franklin Gothic Demi" panose="020B0703020102020204" pitchFamily="34" charset="0"/>
              </a:rPr>
              <a:t>González, Alberto,   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Ecología </a:t>
            </a:r>
            <a:r>
              <a:rPr lang="es-CO" sz="2400" b="1" dirty="0">
                <a:latin typeface="Franklin Gothic Demi" panose="020B0703020102020204" pitchFamily="34" charset="0"/>
              </a:rPr>
              <a:t>aplicada : diseño y análisis estadístico. </a:t>
            </a: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b="1" dirty="0">
                <a:latin typeface="Franklin Gothic Demi" panose="020B0703020102020204" pitchFamily="34" charset="0"/>
              </a:rPr>
              <a:t>: Universidad de Bogotá Jorge Tadeo Lozano, c2005. </a:t>
            </a: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325 </a:t>
            </a:r>
            <a:r>
              <a:rPr lang="es-CO" sz="2400" b="1" dirty="0">
                <a:latin typeface="Franklin Gothic Demi" panose="020B0703020102020204" pitchFamily="34" charset="0"/>
              </a:rPr>
              <a:t>páginas : ilustraciones ; 24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4" t="10500" r="8896" b="10752"/>
          <a:stretch/>
        </p:blipFill>
        <p:spPr>
          <a:xfrm>
            <a:off x="395536" y="1236513"/>
            <a:ext cx="2845756" cy="4055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51723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CuadroTexto"/>
          <p:cNvSpPr txBox="1"/>
          <p:nvPr/>
        </p:nvSpPr>
        <p:spPr>
          <a:xfrm>
            <a:off x="1979712" y="332656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2400" b="1" dirty="0" smtClean="0">
              <a:latin typeface="Franklin Gothic Demi" pitchFamily="34" charset="0"/>
              <a:cs typeface="Tahoma" pitchFamily="34" charset="0"/>
            </a:endParaRPr>
          </a:p>
          <a:p>
            <a:pPr algn="ctr"/>
            <a:endParaRPr lang="es-ES_tradnl" sz="2400" b="1" dirty="0" smtClean="0">
              <a:latin typeface="Franklin Gothic Demi" pitchFamily="34" charset="0"/>
              <a:cs typeface="Tahoma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267744" y="476672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latin typeface="Franklin Gothic Demi" pitchFamily="34" charset="0"/>
                <a:cs typeface="Tahoma" pitchFamily="34" charset="0"/>
              </a:rPr>
              <a:t>NOVELA  COLOMBIANA 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4139952" y="1429992"/>
            <a:ext cx="37444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C863.6 V297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Vargas </a:t>
            </a:r>
            <a:r>
              <a:rPr lang="es-CO" sz="2400" dirty="0">
                <a:latin typeface="Franklin Gothic Demi" panose="020B0703020102020204" pitchFamily="34" charset="0"/>
              </a:rPr>
              <a:t>Linares, Mauricio, 1961-  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Ahí </a:t>
            </a:r>
            <a:r>
              <a:rPr lang="es-CO" sz="2400" b="1" dirty="0">
                <a:latin typeface="Franklin Gothic Demi" panose="020B0703020102020204" pitchFamily="34" charset="0"/>
              </a:rPr>
              <a:t>le dejo la gloria.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Planeta Colombiana, 2013.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374 </a:t>
            </a:r>
            <a:r>
              <a:rPr lang="es-CO" sz="2400" dirty="0">
                <a:latin typeface="Franklin Gothic Demi" panose="020B0703020102020204" pitchFamily="34" charset="0"/>
              </a:rPr>
              <a:t>páginas ; 23 cm.</a:t>
            </a:r>
            <a:endParaRPr lang="es-ES_tradnl" sz="2400" b="1" dirty="0">
              <a:latin typeface="Franklin Gothic Demi" panose="020B0703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1" t="9051" r="12301" b="14300"/>
          <a:stretch/>
        </p:blipFill>
        <p:spPr>
          <a:xfrm>
            <a:off x="569439" y="1307669"/>
            <a:ext cx="2676529" cy="4070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51723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12 Rectángulo"/>
          <p:cNvSpPr/>
          <p:nvPr/>
        </p:nvSpPr>
        <p:spPr>
          <a:xfrm>
            <a:off x="3851920" y="1556792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dirty="0" smtClean="0"/>
          </a:p>
          <a:p>
            <a:endParaRPr lang="es-CO" dirty="0" smtClean="0"/>
          </a:p>
          <a:p>
            <a:endParaRPr lang="es-CO" dirty="0" smtClean="0"/>
          </a:p>
        </p:txBody>
      </p:sp>
      <p:sp>
        <p:nvSpPr>
          <p:cNvPr id="11" name="10 CuadroTexto"/>
          <p:cNvSpPr txBox="1"/>
          <p:nvPr/>
        </p:nvSpPr>
        <p:spPr>
          <a:xfrm>
            <a:off x="1763688" y="188640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latin typeface="Franklin Gothic Demi" pitchFamily="34" charset="0"/>
                <a:cs typeface="Tahoma" pitchFamily="34" charset="0"/>
              </a:rPr>
              <a:t>CARBÓN – ASPECTOS AMBIENTALES – MAGDALENA (COLOMBIA) 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851920" y="1429988"/>
            <a:ext cx="43924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b="1" dirty="0">
                <a:latin typeface="Franklin Gothic Demi" panose="020B0703020102020204" pitchFamily="34" charset="0"/>
              </a:rPr>
              <a:t>577.727 C264   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Franco </a:t>
            </a:r>
            <a:r>
              <a:rPr lang="es-CO" sz="2400" b="1" dirty="0">
                <a:latin typeface="Franklin Gothic Demi" panose="020B0703020102020204" pitchFamily="34" charset="0"/>
              </a:rPr>
              <a:t>Herrera, Andrés, autor  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Carbón</a:t>
            </a:r>
            <a:r>
              <a:rPr lang="es-CO" sz="2400" b="1" dirty="0">
                <a:latin typeface="Franklin Gothic Demi" panose="020B0703020102020204" pitchFamily="34" charset="0"/>
              </a:rPr>
              <a:t>, clima, playas y peces : el caso de la zona costera del departamento del Magdalena. </a:t>
            </a:r>
            <a:r>
              <a:rPr lang="es-CO" sz="2400" b="1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b="1" dirty="0">
                <a:latin typeface="Franklin Gothic Demi" panose="020B0703020102020204" pitchFamily="34" charset="0"/>
              </a:rPr>
              <a:t>: Universidad de Bogotá Jorge Tadeo Lozano, 2011.  </a:t>
            </a: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186 </a:t>
            </a:r>
            <a:r>
              <a:rPr lang="es-CO" sz="2400" b="1" dirty="0">
                <a:latin typeface="Franklin Gothic Demi" panose="020B0703020102020204" pitchFamily="34" charset="0"/>
              </a:rPr>
              <a:t>páginas ; 24 cm.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7" t="12600" r="13607" b="18101"/>
          <a:stretch/>
        </p:blipFill>
        <p:spPr>
          <a:xfrm>
            <a:off x="395536" y="1407695"/>
            <a:ext cx="2664296" cy="3741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66124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851920" y="148478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 </a:t>
            </a:r>
            <a:endParaRPr lang="es-CO" sz="2400" b="1" dirty="0" smtClean="0">
              <a:latin typeface="Franklin Gothic Demi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979712" y="476672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>
                <a:latin typeface="Franklin Gothic Demi" pitchFamily="34" charset="0"/>
                <a:cs typeface="Times New Roman" pitchFamily="18" charset="0"/>
              </a:rPr>
              <a:t>COLOMBIA – FUERZA AÉREA - ACTIVIDADES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923928" y="162880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923928" y="1484783"/>
            <a:ext cx="45871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000" dirty="0">
                <a:latin typeface="Franklin Gothic Demi" panose="020B0703020102020204" pitchFamily="34" charset="0"/>
              </a:rPr>
              <a:t>629.13 E826 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Bueno </a:t>
            </a:r>
            <a:r>
              <a:rPr lang="es-CO" sz="2000" dirty="0">
                <a:latin typeface="Franklin Gothic Demi" panose="020B0703020102020204" pitchFamily="34" charset="0"/>
              </a:rPr>
              <a:t>Restrepo, María Andrea  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000" b="1" dirty="0" smtClean="0">
                <a:latin typeface="Franklin Gothic Demi" panose="020B0703020102020204" pitchFamily="34" charset="0"/>
              </a:rPr>
              <a:t>Estudios </a:t>
            </a:r>
            <a:r>
              <a:rPr lang="es-CO" sz="2000" b="1" dirty="0">
                <a:latin typeface="Franklin Gothic Demi" panose="020B0703020102020204" pitchFamily="34" charset="0"/>
              </a:rPr>
              <a:t>sobre seguridad operacional, una mirada desde la academia : compilación de artículos de revisión sobre seguridad operacional Editora Mayden Solano </a:t>
            </a:r>
            <a:r>
              <a:rPr lang="es-CO" sz="2000" b="1" dirty="0" smtClean="0">
                <a:latin typeface="Franklin Gothic Demi" panose="020B0703020102020204" pitchFamily="34" charset="0"/>
              </a:rPr>
              <a:t>Jiménez.</a:t>
            </a: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Bogotá </a:t>
            </a:r>
            <a:r>
              <a:rPr lang="es-CO" sz="2000" dirty="0">
                <a:latin typeface="Franklin Gothic Demi" panose="020B0703020102020204" pitchFamily="34" charset="0"/>
              </a:rPr>
              <a:t>: Escuela de Postgrados de la Fuerza Aérea Colombiana, 2015. </a:t>
            </a: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200 </a:t>
            </a:r>
            <a:r>
              <a:rPr lang="es-CO" sz="2000" dirty="0">
                <a:latin typeface="Franklin Gothic Demi" panose="020B0703020102020204" pitchFamily="34" charset="0"/>
              </a:rPr>
              <a:t>páginas : ilustraciones (algunas color), gráficos, fotografías ; 24 cm.</a:t>
            </a:r>
            <a:endParaRPr lang="es-ES_tradnl" sz="2000" b="1" dirty="0">
              <a:latin typeface="Franklin Gothic Demi" panose="020B0703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t="14300" r="10730" b="8000"/>
          <a:stretch/>
        </p:blipFill>
        <p:spPr>
          <a:xfrm>
            <a:off x="467544" y="1254090"/>
            <a:ext cx="2952328" cy="4037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66124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851920" y="148478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 </a:t>
            </a:r>
            <a:endParaRPr lang="es-CO" sz="2400" b="1" dirty="0" smtClean="0">
              <a:latin typeface="Franklin Gothic Demi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139952" y="1484784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000" b="1" dirty="0" smtClean="0">
              <a:latin typeface="Franklin Gothic Demi" pitchFamily="34" charset="0"/>
            </a:endParaRPr>
          </a:p>
          <a:p>
            <a:endParaRPr lang="es-CO" sz="2000" b="1" dirty="0" smtClean="0">
              <a:latin typeface="Franklin Gothic Demi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555776" y="62068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latin typeface="Franklin Gothic Demi" pitchFamily="34" charset="0"/>
                <a:cs typeface="Tahoma" pitchFamily="34" charset="0"/>
              </a:rPr>
              <a:t>LIBERTAD DE INFORMACIÓN - COLOMBIA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4067944" y="1650605"/>
            <a:ext cx="36724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323.445 V719    </a:t>
            </a:r>
            <a:r>
              <a:rPr lang="es-CO" sz="2400" dirty="0" err="1">
                <a:latin typeface="Franklin Gothic Demi" panose="020B0703020102020204" pitchFamily="34" charset="0"/>
              </a:rPr>
              <a:t>Villarraga</a:t>
            </a:r>
            <a:r>
              <a:rPr lang="es-CO" sz="2400" dirty="0">
                <a:latin typeface="Franklin Gothic Demi" panose="020B0703020102020204" pitchFamily="34" charset="0"/>
              </a:rPr>
              <a:t>, María Eugenia  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La </a:t>
            </a:r>
            <a:r>
              <a:rPr lang="es-CO" sz="2400" b="1" dirty="0">
                <a:latin typeface="Franklin Gothic Demi" panose="020B0703020102020204" pitchFamily="34" charset="0"/>
              </a:rPr>
              <a:t>tutela en los medios de comunicación. 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r>
              <a:rPr lang="pt-BR" sz="2400" dirty="0" smtClean="0">
                <a:latin typeface="Franklin Gothic Demi" panose="020B0703020102020204" pitchFamily="34" charset="0"/>
              </a:rPr>
              <a:t>Santafé </a:t>
            </a:r>
            <a:r>
              <a:rPr lang="pt-BR" sz="2400" dirty="0">
                <a:latin typeface="Franklin Gothic Demi" panose="020B0703020102020204" pitchFamily="34" charset="0"/>
              </a:rPr>
              <a:t>de Bogotá : </a:t>
            </a:r>
            <a:r>
              <a:rPr lang="pt-BR" sz="2400" dirty="0" err="1">
                <a:latin typeface="Franklin Gothic Demi" panose="020B0703020102020204" pitchFamily="34" charset="0"/>
              </a:rPr>
              <a:t>Preprensa</a:t>
            </a:r>
            <a:r>
              <a:rPr lang="pt-BR" sz="2400" dirty="0">
                <a:latin typeface="Franklin Gothic Demi" panose="020B0703020102020204" pitchFamily="34" charset="0"/>
              </a:rPr>
              <a:t>, 1995.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186 </a:t>
            </a:r>
            <a:r>
              <a:rPr lang="es-CO" sz="2400" dirty="0">
                <a:latin typeface="Franklin Gothic Demi" panose="020B0703020102020204" pitchFamily="34" charset="0"/>
              </a:rPr>
              <a:t>p. ; 21 cm.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3" t="13251" r="10995" b="14301"/>
          <a:stretch/>
        </p:blipFill>
        <p:spPr>
          <a:xfrm>
            <a:off x="437611" y="1342023"/>
            <a:ext cx="2940185" cy="4077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1043607" y="5589240"/>
            <a:ext cx="7488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dirty="0">
              <a:latin typeface="Franklin Gothic Book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CuadroTexto"/>
          <p:cNvSpPr txBox="1"/>
          <p:nvPr/>
        </p:nvSpPr>
        <p:spPr>
          <a:xfrm>
            <a:off x="2339752" y="476672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123728" y="476672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CO" sz="2400" dirty="0">
              <a:latin typeface="Franklin Gothic Demi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195736" y="476672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latin typeface="Franklin Gothic Demi" panose="020B0703020102020204" pitchFamily="34" charset="0"/>
              </a:rPr>
              <a:t>García Márquez, Gabriel, 1927-2014--Crítica e interpretación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3851920" y="1553929"/>
            <a:ext cx="43924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atin typeface="Franklin Gothic Demi" panose="020B0703020102020204" pitchFamily="34" charset="0"/>
              </a:rPr>
              <a:t>928 G17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Bejarano </a:t>
            </a:r>
            <a:r>
              <a:rPr lang="es-CO" sz="2000" dirty="0">
                <a:latin typeface="Franklin Gothic Demi" panose="020B0703020102020204" pitchFamily="34" charset="0"/>
              </a:rPr>
              <a:t>Martínez, Fidel Antonio  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es-CO" sz="2000" b="1" dirty="0" smtClean="0">
                <a:latin typeface="Franklin Gothic Demi" panose="020B0703020102020204" pitchFamily="34" charset="0"/>
              </a:rPr>
              <a:t>Gabriel </a:t>
            </a:r>
            <a:r>
              <a:rPr lang="es-CO" sz="2000" b="1" dirty="0">
                <a:latin typeface="Franklin Gothic Demi" panose="020B0703020102020204" pitchFamily="34" charset="0"/>
              </a:rPr>
              <a:t>García Márquez : la pluma arquitecta del puente que conectó a Colombia con el mundo a través de las letras.  </a:t>
            </a: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Medellín </a:t>
            </a:r>
            <a:r>
              <a:rPr lang="es-CO" sz="2000" dirty="0">
                <a:latin typeface="Franklin Gothic Demi" panose="020B0703020102020204" pitchFamily="34" charset="0"/>
              </a:rPr>
              <a:t>: Léanlo, Impresores de Libros, 2016. </a:t>
            </a:r>
            <a:endParaRPr lang="es-CO" sz="2000" dirty="0" smtClean="0">
              <a:latin typeface="Franklin Gothic Demi" panose="020B07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357 </a:t>
            </a:r>
            <a:r>
              <a:rPr lang="es-CO" sz="2000" dirty="0">
                <a:latin typeface="Franklin Gothic Demi" panose="020B0703020102020204" pitchFamily="34" charset="0"/>
              </a:rPr>
              <a:t>páginas : ilustraciones ; 21 cm.</a:t>
            </a:r>
            <a:endParaRPr lang="es-CO" sz="2000" dirty="0">
              <a:latin typeface="Franklin Gothic Demi" panose="020B07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s-CO" dirty="0"/>
              <a:t/>
            </a:r>
            <a:br>
              <a:rPr lang="es-CO" dirty="0"/>
            </a:br>
            <a:endParaRPr lang="es-CO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21000" r="16748" b="10751"/>
          <a:stretch/>
        </p:blipFill>
        <p:spPr>
          <a:xfrm>
            <a:off x="431540" y="1444215"/>
            <a:ext cx="2952328" cy="3919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66124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779912" y="148659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 </a:t>
            </a:r>
            <a:endParaRPr lang="es-CO" sz="2400" b="1" dirty="0" smtClean="0">
              <a:latin typeface="Franklin Gothic Demi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923928" y="1437133"/>
            <a:ext cx="40324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Franklin Gothic Demi" panose="020B0703020102020204" pitchFamily="34" charset="0"/>
              </a:rPr>
              <a:t>339.3861 K15  Kalmanovitz Krauter, Salomón, 1943-,  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Las </a:t>
            </a:r>
            <a:r>
              <a:rPr lang="es-CO" sz="2400" b="1" dirty="0">
                <a:latin typeface="Franklin Gothic Demi" panose="020B0703020102020204" pitchFamily="34" charset="0"/>
              </a:rPr>
              <a:t>cuentas nacionales de Colombia en el siglo XIX. </a:t>
            </a: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b="1" dirty="0">
                <a:latin typeface="Franklin Gothic Demi" panose="020B0703020102020204" pitchFamily="34" charset="0"/>
              </a:rPr>
              <a:t>: Universidad de Bogotá Jorge Tadeo Lozano, 2009. </a:t>
            </a: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99 </a:t>
            </a:r>
            <a:r>
              <a:rPr lang="es-CO" sz="2400" b="1" dirty="0">
                <a:latin typeface="Franklin Gothic Demi" panose="020B0703020102020204" pitchFamily="34" charset="0"/>
              </a:rPr>
              <a:t>páginas ; 21 cm.</a:t>
            </a:r>
            <a:endParaRPr lang="es-ES_tradnl" sz="2400" b="1" dirty="0">
              <a:latin typeface="Franklin Gothic Demi" panose="020B07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812407" y="251648"/>
            <a:ext cx="7236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RENTAS NACIONALES – CONTABILIDAD – COLOMBIA – SIGLO XIX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1" t="11151" r="15443" b="15350"/>
          <a:stretch/>
        </p:blipFill>
        <p:spPr>
          <a:xfrm>
            <a:off x="439410" y="1268759"/>
            <a:ext cx="2726208" cy="4032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66124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CuadroTexto"/>
          <p:cNvSpPr txBox="1"/>
          <p:nvPr/>
        </p:nvSpPr>
        <p:spPr>
          <a:xfrm>
            <a:off x="1763688" y="188640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>
                <a:latin typeface="Franklin Gothic Demi" panose="020B0703020102020204" pitchFamily="34" charset="0"/>
                <a:cs typeface="Tahoma" panose="020B0604030504040204" pitchFamily="34" charset="0"/>
              </a:rPr>
              <a:t>COOPERACIÓN INTERNACIONAL – ASPECTOS SOCIALES 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139952" y="1556792"/>
            <a:ext cx="38164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327.1 P896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Prado </a:t>
            </a:r>
            <a:r>
              <a:rPr lang="es-CO" sz="2400" dirty="0">
                <a:latin typeface="Franklin Gothic Demi" panose="020B0703020102020204" pitchFamily="34" charset="0"/>
              </a:rPr>
              <a:t>Lallande, Juan Pablo 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La </a:t>
            </a:r>
            <a:r>
              <a:rPr lang="es-CO" sz="2400" b="1" dirty="0">
                <a:latin typeface="Franklin Gothic Demi" panose="020B0703020102020204" pitchFamily="34" charset="0"/>
              </a:rPr>
              <a:t>cooperación internacional para el desarrollo : acciones, desafío, tendencias. </a:t>
            </a:r>
            <a:r>
              <a:rPr lang="es-CO" sz="2400" b="1" dirty="0" smtClean="0">
                <a:latin typeface="Franklin Gothic Demi" panose="020B0703020102020204" pitchFamily="34" charset="0"/>
              </a:rPr>
              <a:t>-</a:t>
            </a:r>
            <a:r>
              <a:rPr lang="es-CO" sz="2400" dirty="0" smtClean="0">
                <a:latin typeface="Franklin Gothic Demi" panose="020B0703020102020204" pitchFamily="34" charset="0"/>
              </a:rPr>
              <a:t>Madrid </a:t>
            </a:r>
            <a:r>
              <a:rPr lang="es-CO" sz="2400" dirty="0">
                <a:latin typeface="Franklin Gothic Demi" panose="020B0703020102020204" pitchFamily="34" charset="0"/>
              </a:rPr>
              <a:t>: Catarata, 2015. </a:t>
            </a:r>
          </a:p>
          <a:p>
            <a:r>
              <a:rPr lang="it-IT" sz="2400" dirty="0" smtClean="0">
                <a:latin typeface="Franklin Gothic Demi" panose="020B0703020102020204" pitchFamily="34" charset="0"/>
              </a:rPr>
              <a:t>254 </a:t>
            </a:r>
            <a:r>
              <a:rPr lang="it-IT" sz="2400" dirty="0">
                <a:latin typeface="Franklin Gothic Demi" panose="020B0703020102020204" pitchFamily="34" charset="0"/>
              </a:rPr>
              <a:t>p. : il. ; 21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t="10101" r="9159" b="13250"/>
          <a:stretch/>
        </p:blipFill>
        <p:spPr>
          <a:xfrm>
            <a:off x="539552" y="1314467"/>
            <a:ext cx="3024336" cy="4051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66124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851920" y="148478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 </a:t>
            </a:r>
            <a:endParaRPr lang="es-CO" sz="2400" b="1" dirty="0" smtClean="0">
              <a:latin typeface="Franklin Gothic Demi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995936" y="184482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979712" y="476672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 dirty="0" smtClean="0">
                <a:latin typeface="Franklin Gothic Demi" panose="020B0703020102020204" pitchFamily="34" charset="0"/>
                <a:cs typeface="Tahoma" panose="020B0604030504040204" pitchFamily="34" charset="0"/>
              </a:rPr>
              <a:t>APERTURA  </a:t>
            </a:r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ECONÓMICA</a:t>
            </a:r>
            <a:r>
              <a:rPr lang="es-ES_tradnl" sz="2400" b="1" i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869922" y="1171198"/>
            <a:ext cx="473452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382.3 E921 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Millán</a:t>
            </a:r>
            <a:r>
              <a:rPr lang="es-CO" sz="2400" dirty="0">
                <a:latin typeface="Franklin Gothic Demi" panose="020B0703020102020204" pitchFamily="34" charset="0"/>
              </a:rPr>
              <a:t>, Luz Stella</a:t>
            </a:r>
            <a:r>
              <a:rPr lang="es-CO" sz="2400" dirty="0" smtClean="0">
                <a:latin typeface="Franklin Gothic Demi" panose="020B0703020102020204" pitchFamily="34" charset="0"/>
              </a:rPr>
              <a:t>,  </a:t>
            </a: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Evaluación </a:t>
            </a:r>
            <a:r>
              <a:rPr lang="es-CO" sz="2400" b="1" dirty="0">
                <a:latin typeface="Franklin Gothic Demi" panose="020B0703020102020204" pitchFamily="34" charset="0"/>
              </a:rPr>
              <a:t>de la política comercial colombiana en el contexto del programa de apertura (1986-2006) : política comercial en un contexto histórico.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Universidad de Bogotá Jorge Tadeo Lozano, 2008.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95 </a:t>
            </a:r>
            <a:r>
              <a:rPr lang="es-CO" sz="2400" dirty="0">
                <a:latin typeface="Franklin Gothic Demi" panose="020B0703020102020204" pitchFamily="34" charset="0"/>
              </a:rPr>
              <a:t>páginas ; 21 cm.</a:t>
            </a:r>
            <a:endParaRPr lang="es-ES_tradnl" sz="2400" b="1" dirty="0">
              <a:latin typeface="Franklin Gothic Demi" panose="020B0703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6951" r="9160" b="8001"/>
          <a:stretch/>
        </p:blipFill>
        <p:spPr>
          <a:xfrm>
            <a:off x="395536" y="1246767"/>
            <a:ext cx="3024245" cy="4181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66124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851920" y="148478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 </a:t>
            </a:r>
            <a:endParaRPr lang="es-CO" sz="2400" b="1" dirty="0" smtClean="0">
              <a:latin typeface="Franklin Gothic Demi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995936" y="184482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835696" y="369335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i="1" dirty="0">
                <a:latin typeface="Franklin Gothic Demi" panose="020B0703020102020204" pitchFamily="34" charset="0"/>
              </a:rPr>
              <a:t>Estética (Arte)--Ensayos, Conferencias, Etc</a:t>
            </a:r>
            <a:r>
              <a:rPr lang="es-CO" sz="2400" i="1" u="sng" dirty="0"/>
              <a:t>.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4139952" y="1556792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400" b="1" dirty="0" smtClean="0">
              <a:latin typeface="Franklin Gothic Demi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139952" y="1412776"/>
            <a:ext cx="46085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atin typeface="Franklin Gothic Demi" panose="020B0703020102020204" pitchFamily="34" charset="0"/>
              </a:rPr>
              <a:t>701.17 E79G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Guerrero </a:t>
            </a:r>
            <a:r>
              <a:rPr lang="es-CO" sz="2000" dirty="0">
                <a:latin typeface="Franklin Gothic Demi" panose="020B0703020102020204" pitchFamily="34" charset="0"/>
              </a:rPr>
              <a:t>Hernández, Juan Carlos, autor  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es-CO" sz="2000" b="1" dirty="0" smtClean="0">
                <a:latin typeface="Franklin Gothic Demi" panose="020B0703020102020204" pitchFamily="34" charset="0"/>
              </a:rPr>
              <a:t>Estética </a:t>
            </a:r>
            <a:r>
              <a:rPr lang="es-CO" sz="2000" b="1" dirty="0">
                <a:latin typeface="Franklin Gothic Demi" panose="020B0703020102020204" pitchFamily="34" charset="0"/>
              </a:rPr>
              <a:t>: miradas contemporáneas 3 : contribuciones de la filosofía del arte a la reflexión artística contemporánea. </a:t>
            </a: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Bogotá </a:t>
            </a:r>
            <a:r>
              <a:rPr lang="es-CO" sz="2000" dirty="0">
                <a:latin typeface="Franklin Gothic Demi" panose="020B0703020102020204" pitchFamily="34" charset="0"/>
              </a:rPr>
              <a:t>: Universidad de Bogotá Jorge Tadeo Lozano. Facultad de Ciencias Humanas, Artes y Diseño. Departamento de Humanidades, 2010. 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248 </a:t>
            </a:r>
            <a:r>
              <a:rPr lang="es-CO" sz="2400" dirty="0">
                <a:latin typeface="Franklin Gothic Demi" panose="020B0703020102020204" pitchFamily="34" charset="0"/>
              </a:rPr>
              <a:t>páginas ; 24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" t="10101" r="6018" b="8001"/>
          <a:stretch/>
        </p:blipFill>
        <p:spPr>
          <a:xfrm>
            <a:off x="414055" y="1269426"/>
            <a:ext cx="3077825" cy="4167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66124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851920" y="148478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 </a:t>
            </a:r>
            <a:endParaRPr lang="es-CO" sz="2400" b="1" dirty="0" smtClean="0">
              <a:latin typeface="Franklin Gothic Demi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635896" y="201351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14" name="13 CuadroTexto"/>
          <p:cNvSpPr txBox="1"/>
          <p:nvPr/>
        </p:nvSpPr>
        <p:spPr>
          <a:xfrm>
            <a:off x="2123728" y="404664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LEGISLACIÓN EN TRANSPORTE - COLOMBIA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4211245" y="1462854"/>
            <a:ext cx="36579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388.31 V182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Vallejo</a:t>
            </a:r>
            <a:r>
              <a:rPr lang="es-CO" sz="2400" dirty="0">
                <a:latin typeface="Franklin Gothic Demi" panose="020B0703020102020204" pitchFamily="34" charset="0"/>
              </a:rPr>
              <a:t>, Víctor Hugo 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El </a:t>
            </a:r>
            <a:r>
              <a:rPr lang="es-CO" sz="2400" b="1" dirty="0">
                <a:latin typeface="Franklin Gothic Demi" panose="020B0703020102020204" pitchFamily="34" charset="0"/>
              </a:rPr>
              <a:t>derecho de tránsito : como subsistema jurídico. 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Segunda </a:t>
            </a:r>
            <a:r>
              <a:rPr lang="es-CO" sz="2400" b="1" dirty="0">
                <a:latin typeface="Franklin Gothic Demi" panose="020B0703020102020204" pitchFamily="34" charset="0"/>
              </a:rPr>
              <a:t>edición. 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Cali </a:t>
            </a:r>
            <a:r>
              <a:rPr lang="es-CO" sz="2400" dirty="0">
                <a:latin typeface="Franklin Gothic Demi" panose="020B0703020102020204" pitchFamily="34" charset="0"/>
              </a:rPr>
              <a:t>: Poemia, 2016.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196 </a:t>
            </a:r>
            <a:r>
              <a:rPr lang="es-CO" sz="2400" dirty="0">
                <a:latin typeface="Franklin Gothic Demi" panose="020B0703020102020204" pitchFamily="34" charset="0"/>
              </a:rPr>
              <a:t>páginas ; 24 cm</a:t>
            </a:r>
            <a:endParaRPr lang="es-CO" sz="2400" b="1" dirty="0" smtClean="0">
              <a:latin typeface="Franklin Gothic Demi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1" t="6951" r="7589" b="16400"/>
          <a:stretch/>
        </p:blipFill>
        <p:spPr>
          <a:xfrm>
            <a:off x="395536" y="1272448"/>
            <a:ext cx="3096344" cy="4122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66124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851920" y="148478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 </a:t>
            </a:r>
            <a:endParaRPr lang="es-CO" sz="2400" b="1" dirty="0" smtClean="0">
              <a:latin typeface="Franklin Gothic Demi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995936" y="184482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14" name="13 CuadroTexto"/>
          <p:cNvSpPr txBox="1"/>
          <p:nvPr/>
        </p:nvSpPr>
        <p:spPr>
          <a:xfrm>
            <a:off x="2411760" y="404664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1" dirty="0">
                <a:latin typeface="Franklin Gothic Demi" panose="020B0703020102020204" pitchFamily="34" charset="0"/>
              </a:rPr>
              <a:t>Colombia--Política comercial, 1945-1985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067944" y="1340768"/>
            <a:ext cx="42484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atin typeface="Franklin Gothic Demi" panose="020B0703020102020204" pitchFamily="34" charset="0"/>
              </a:rPr>
              <a:t>382.3 T636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Torres </a:t>
            </a:r>
            <a:r>
              <a:rPr lang="es-CO" sz="2000" dirty="0">
                <a:latin typeface="Franklin Gothic Demi" panose="020B0703020102020204" pitchFamily="34" charset="0"/>
              </a:rPr>
              <a:t>Reina, Danilo, </a:t>
            </a:r>
            <a:r>
              <a:rPr lang="es-CO" sz="2000" b="1" dirty="0">
                <a:latin typeface="Franklin Gothic Demi" panose="020B0703020102020204" pitchFamily="34" charset="0"/>
              </a:rPr>
              <a:t>Evaluación de la política comercial colombiana en el contexto del programa de apertura (1986-2006) : antecedentes de la apertura en Colombia : un examen desde la política comercial (1945-1985). </a:t>
            </a:r>
            <a:r>
              <a:rPr lang="es-CO" sz="2000" dirty="0" smtClean="0">
                <a:latin typeface="Franklin Gothic Demi" panose="020B0703020102020204" pitchFamily="34" charset="0"/>
              </a:rPr>
              <a:t>  </a:t>
            </a: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Bogotá </a:t>
            </a:r>
            <a:r>
              <a:rPr lang="es-CO" sz="2000" dirty="0">
                <a:latin typeface="Franklin Gothic Demi" panose="020B0703020102020204" pitchFamily="34" charset="0"/>
              </a:rPr>
              <a:t>: Universidad de Bogotá Jorge Tadeo Lozano, 2009. </a:t>
            </a: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120 </a:t>
            </a:r>
            <a:r>
              <a:rPr lang="es-CO" sz="2000" dirty="0">
                <a:latin typeface="Franklin Gothic Demi" panose="020B0703020102020204" pitchFamily="34" charset="0"/>
              </a:rPr>
              <a:t>páginas : gráficos ; 21 cm.</a:t>
            </a:r>
            <a:endParaRPr lang="es-ES_tradnl" sz="20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9051" r="12301" b="12201"/>
          <a:stretch/>
        </p:blipFill>
        <p:spPr>
          <a:xfrm>
            <a:off x="378822" y="1222306"/>
            <a:ext cx="3053227" cy="4082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66124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851920" y="148478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 </a:t>
            </a:r>
            <a:endParaRPr lang="es-CO" sz="2400" b="1" dirty="0" smtClean="0">
              <a:latin typeface="Franklin Gothic Demi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995936" y="184482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907704" y="476672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EDUCACIÓN SUPERIOR   - UNIVERSIDADES 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707904" y="1484784"/>
            <a:ext cx="41044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378 Y679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Younes </a:t>
            </a:r>
            <a:r>
              <a:rPr lang="es-CO" sz="2400" dirty="0">
                <a:latin typeface="Franklin Gothic Demi" panose="020B0703020102020204" pitchFamily="34" charset="0"/>
              </a:rPr>
              <a:t>Jerez, Simón 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El </a:t>
            </a:r>
            <a:r>
              <a:rPr lang="es-CO" sz="2400" b="1" dirty="0">
                <a:latin typeface="Franklin Gothic Demi" panose="020B0703020102020204" pitchFamily="34" charset="0"/>
              </a:rPr>
              <a:t>concepto de la universidad y sus funciones en el siglo XXI.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Universidad Autónoma de Colombia, 2002.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x</a:t>
            </a:r>
            <a:r>
              <a:rPr lang="es-CO" sz="2400" dirty="0">
                <a:latin typeface="Franklin Gothic Demi" panose="020B0703020102020204" pitchFamily="34" charset="0"/>
              </a:rPr>
              <a:t>, 136 p. ; 21 cm.</a:t>
            </a:r>
            <a:endParaRPr lang="es-ES_tradnl" sz="2400" b="1" dirty="0">
              <a:latin typeface="Franklin Gothic Demi" panose="020B0703020102020204" pitchFamily="34" charset="0"/>
              <a:cs typeface="Times New Roman" panose="02020603050405020304" pitchFamily="18" charset="0"/>
            </a:endParaRPr>
          </a:p>
          <a:p>
            <a:endParaRPr lang="es-ES_tradnl" sz="2400" b="1" dirty="0"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5" t="11551" r="12035" b="11801"/>
          <a:stretch/>
        </p:blipFill>
        <p:spPr>
          <a:xfrm>
            <a:off x="275305" y="1275362"/>
            <a:ext cx="2952328" cy="4183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66124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851920" y="148478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 </a:t>
            </a:r>
            <a:endParaRPr lang="es-CO" sz="2400" b="1" dirty="0" smtClean="0">
              <a:latin typeface="Franklin Gothic Demi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995936" y="184482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14" name="13 CuadroTexto"/>
          <p:cNvSpPr txBox="1"/>
          <p:nvPr/>
        </p:nvSpPr>
        <p:spPr>
          <a:xfrm>
            <a:off x="2411760" y="404664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CALENTAMIENTO GLOBAL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995936" y="1484784"/>
            <a:ext cx="3528392" cy="3549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atin typeface="Franklin Gothic Demi" panose="020B0703020102020204" pitchFamily="34" charset="0"/>
              </a:rPr>
              <a:t>363.73874 I76 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pt-BR" sz="2000" dirty="0" smtClean="0">
                <a:latin typeface="Franklin Gothic Demi" panose="020B0703020102020204" pitchFamily="34" charset="0"/>
              </a:rPr>
              <a:t>Isaza </a:t>
            </a:r>
            <a:r>
              <a:rPr lang="pt-BR" sz="2000" dirty="0">
                <a:latin typeface="Franklin Gothic Demi" panose="020B0703020102020204" pitchFamily="34" charset="0"/>
              </a:rPr>
              <a:t>Delgado, José Fernando, 1946-  </a:t>
            </a:r>
            <a:endParaRPr lang="pt-BR" sz="2000" dirty="0" smtClean="0">
              <a:latin typeface="Franklin Gothic Demi" panose="020B0703020102020204" pitchFamily="34" charset="0"/>
            </a:endParaRPr>
          </a:p>
          <a:p>
            <a:r>
              <a:rPr lang="es-CO" sz="2000" b="1" dirty="0" smtClean="0">
                <a:latin typeface="Franklin Gothic Demi" panose="020B0703020102020204" pitchFamily="34" charset="0"/>
              </a:rPr>
              <a:t>Cambio </a:t>
            </a:r>
            <a:r>
              <a:rPr lang="es-CO" sz="2000" b="1" dirty="0">
                <a:latin typeface="Franklin Gothic Demi" panose="020B0703020102020204" pitchFamily="34" charset="0"/>
              </a:rPr>
              <a:t>climático : glaciaciones y calentamiento global. </a:t>
            </a: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Bogotá </a:t>
            </a:r>
            <a:r>
              <a:rPr lang="es-CO" sz="2000" dirty="0">
                <a:latin typeface="Franklin Gothic Demi" panose="020B0703020102020204" pitchFamily="34" charset="0"/>
              </a:rPr>
              <a:t>: Universidad de Bogotá Jorge Tadeo Lozano, 2007. </a:t>
            </a: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294 </a:t>
            </a:r>
            <a:r>
              <a:rPr lang="es-CO" sz="2000" dirty="0">
                <a:latin typeface="Franklin Gothic Demi" panose="020B0703020102020204" pitchFamily="34" charset="0"/>
              </a:rPr>
              <a:t>páginas : ilustraciones, gráficos, mapas ; 24 cm.</a:t>
            </a:r>
            <a:endParaRPr lang="es-ES_tradnl" sz="20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" t="8000" r="7589" b="12201"/>
          <a:stretch/>
        </p:blipFill>
        <p:spPr>
          <a:xfrm>
            <a:off x="362297" y="1341607"/>
            <a:ext cx="3013077" cy="4110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8052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3995936" y="184482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8" name="7 CuadroTexto"/>
          <p:cNvSpPr txBox="1"/>
          <p:nvPr/>
        </p:nvSpPr>
        <p:spPr>
          <a:xfrm>
            <a:off x="3995936" y="1412776"/>
            <a:ext cx="42484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atin typeface="Franklin Gothic Demi" panose="020B0703020102020204" pitchFamily="34" charset="0"/>
              </a:rPr>
              <a:t>551.46 F825 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Franco </a:t>
            </a:r>
            <a:r>
              <a:rPr lang="es-CO" sz="2000" dirty="0">
                <a:latin typeface="Franklin Gothic Demi" panose="020B0703020102020204" pitchFamily="34" charset="0"/>
              </a:rPr>
              <a:t>Herrera, Andrés,   </a:t>
            </a:r>
            <a:r>
              <a:rPr lang="es-CO" sz="2000" b="1" dirty="0">
                <a:latin typeface="Franklin Gothic Demi" panose="020B0703020102020204" pitchFamily="34" charset="0"/>
              </a:rPr>
              <a:t>Oceanografía de la ensenada de Gaira : el Rodadero, más que un centro turístico en el Caribe Colombiano. </a:t>
            </a: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Bogotá </a:t>
            </a:r>
            <a:r>
              <a:rPr lang="es-CO" sz="2000" dirty="0">
                <a:latin typeface="Franklin Gothic Demi" panose="020B0703020102020204" pitchFamily="34" charset="0"/>
              </a:rPr>
              <a:t>: Universidad de Bogotá Jorge Tadeo Lozano. Facultad de Biología Marina, 2005.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58 </a:t>
            </a:r>
            <a:r>
              <a:rPr lang="es-CO" sz="2000" dirty="0">
                <a:latin typeface="Franklin Gothic Demi" panose="020B0703020102020204" pitchFamily="34" charset="0"/>
              </a:rPr>
              <a:t>páginas : ilustraciones (algunas color) ; 28 cm.</a:t>
            </a:r>
            <a:endParaRPr lang="es-ES_tradnl" sz="2000" b="1" dirty="0">
              <a:latin typeface="Franklin Gothic Demi" panose="020B0703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t="4851" r="10731" b="19550"/>
          <a:stretch/>
        </p:blipFill>
        <p:spPr>
          <a:xfrm>
            <a:off x="383186" y="1343596"/>
            <a:ext cx="3024336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/>
          <p:cNvSpPr txBox="1"/>
          <p:nvPr/>
        </p:nvSpPr>
        <p:spPr>
          <a:xfrm>
            <a:off x="1835696" y="260649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latin typeface="Franklin Gothic Demi" panose="020B0703020102020204" pitchFamily="34" charset="0"/>
              </a:rPr>
              <a:t>Oceanografía--Ensenada de Gaira (Santa Marta, Colombia)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8052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851920" y="148478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 </a:t>
            </a:r>
            <a:endParaRPr lang="es-CO" sz="2400" b="1" dirty="0" smtClean="0">
              <a:latin typeface="Franklin Gothic Demi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995936" y="184482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763688" y="332656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ASISTENCIA TÉCNICA – PAISES EN DESARROLLO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851920" y="1283568"/>
            <a:ext cx="46085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338.91 U33 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Uribe </a:t>
            </a:r>
            <a:r>
              <a:rPr lang="es-CO" sz="2400" dirty="0" err="1">
                <a:latin typeface="Franklin Gothic Demi" panose="020B0703020102020204" pitchFamily="34" charset="0"/>
              </a:rPr>
              <a:t>Iregui</a:t>
            </a:r>
            <a:r>
              <a:rPr lang="es-CO" sz="2400" dirty="0">
                <a:latin typeface="Franklin Gothic Demi" panose="020B0703020102020204" pitchFamily="34" charset="0"/>
              </a:rPr>
              <a:t>, Rafael, 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Cooperación </a:t>
            </a:r>
            <a:r>
              <a:rPr lang="es-CO" sz="2400" b="1" dirty="0">
                <a:latin typeface="Franklin Gothic Demi" panose="020B0703020102020204" pitchFamily="34" charset="0"/>
              </a:rPr>
              <a:t>técnica entre países en desarrollo (CTPD).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Universidad de Bogotá Jorge Tadeo Lozano. Facultad de Relaciones Internacionales y Ciencias Jurídicas y Políticas. Programa de Relaciones Internacionales, 2009.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120 </a:t>
            </a:r>
            <a:r>
              <a:rPr lang="es-CO" sz="2400" dirty="0">
                <a:latin typeface="Franklin Gothic Demi" panose="020B0703020102020204" pitchFamily="34" charset="0"/>
              </a:rPr>
              <a:t>páginas ; 24 cm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1" t="12201" r="10731" b="13251"/>
          <a:stretch/>
        </p:blipFill>
        <p:spPr>
          <a:xfrm>
            <a:off x="323528" y="1283568"/>
            <a:ext cx="2832653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827584" y="5661248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dirty="0">
              <a:latin typeface="Franklin Gothic Book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2483768" y="548680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latin typeface="Franklin Gothic Demi" panose="020B0703020102020204" pitchFamily="34" charset="0"/>
              </a:rPr>
              <a:t>Proyectos </a:t>
            </a:r>
            <a:r>
              <a:rPr lang="es-CO" sz="2400" dirty="0" smtClean="0">
                <a:latin typeface="Franklin Gothic Demi" panose="020B0703020102020204" pitchFamily="34" charset="0"/>
              </a:rPr>
              <a:t>culturales - Bolívar </a:t>
            </a:r>
            <a:r>
              <a:rPr lang="es-CO" sz="2400" dirty="0">
                <a:latin typeface="Franklin Gothic Demi" panose="020B0703020102020204" pitchFamily="34" charset="0"/>
              </a:rPr>
              <a:t>(Colombia)</a:t>
            </a:r>
            <a:endParaRPr lang="es-ES_tradnl" sz="2400" dirty="0" smtClean="0">
              <a:latin typeface="Franklin Gothic Demi" pitchFamily="34" charset="0"/>
              <a:cs typeface="Tahoma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779912" y="1442970"/>
            <a:ext cx="43204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atin typeface="Franklin Gothic Demi" panose="020B0703020102020204" pitchFamily="34" charset="0"/>
              </a:rPr>
              <a:t>306.4 T255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Molina </a:t>
            </a:r>
            <a:r>
              <a:rPr lang="es-CO" sz="2000" dirty="0">
                <a:latin typeface="Franklin Gothic Demi" panose="020B0703020102020204" pitchFamily="34" charset="0"/>
              </a:rPr>
              <a:t>Garrido, Germán Andrés. </a:t>
            </a:r>
            <a:r>
              <a:rPr lang="es-CO" sz="2000" dirty="0" smtClean="0">
                <a:latin typeface="Franklin Gothic Demi" panose="020B0703020102020204" pitchFamily="34" charset="0"/>
              </a:rPr>
              <a:t>Editor</a:t>
            </a:r>
          </a:p>
          <a:p>
            <a:r>
              <a:rPr lang="es-CO" sz="2000" b="1" dirty="0" smtClean="0">
                <a:latin typeface="Franklin Gothic Demi" panose="020B0703020102020204" pitchFamily="34" charset="0"/>
              </a:rPr>
              <a:t>Tecnologías </a:t>
            </a:r>
            <a:r>
              <a:rPr lang="es-CO" sz="2000" b="1" dirty="0">
                <a:latin typeface="Franklin Gothic Demi" panose="020B0703020102020204" pitchFamily="34" charset="0"/>
              </a:rPr>
              <a:t>simbólicas y culturas creativas : la experiencia regional de los Laboratorios Vivos de innovación y cultura</a:t>
            </a:r>
            <a:r>
              <a:rPr lang="es-CO" sz="2000" dirty="0">
                <a:latin typeface="Franklin Gothic Demi" panose="020B0703020102020204" pitchFamily="34" charset="0"/>
              </a:rPr>
              <a:t> </a:t>
            </a:r>
            <a:r>
              <a:rPr lang="es-CO" sz="2000" dirty="0" smtClean="0">
                <a:latin typeface="Franklin Gothic Demi" panose="020B0703020102020204" pitchFamily="34" charset="0"/>
              </a:rPr>
              <a:t>Bogotá </a:t>
            </a:r>
            <a:r>
              <a:rPr lang="es-CO" sz="2000" dirty="0">
                <a:latin typeface="Franklin Gothic Demi" panose="020B0703020102020204" pitchFamily="34" charset="0"/>
              </a:rPr>
              <a:t>: Universidad de Bogotá Jorge Tadeo Lozano. Seccional del Caribe : Gobernación de Bolívar : ICULTUR, 2017. </a:t>
            </a: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306 </a:t>
            </a:r>
            <a:r>
              <a:rPr lang="es-CO" sz="2000" dirty="0">
                <a:latin typeface="Franklin Gothic Demi" panose="020B0703020102020204" pitchFamily="34" charset="0"/>
              </a:rPr>
              <a:t>páginas : ilustraciones (algunas color) ; 24 cm.</a:t>
            </a:r>
            <a:endParaRPr lang="es-ES_tradnl" sz="20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1" t="10101" r="10731" b="17450"/>
          <a:stretch/>
        </p:blipFill>
        <p:spPr>
          <a:xfrm>
            <a:off x="323528" y="1207952"/>
            <a:ext cx="3010751" cy="4241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8052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851920" y="148478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 </a:t>
            </a:r>
            <a:endParaRPr lang="es-CO" sz="2400" b="1" dirty="0" smtClean="0">
              <a:latin typeface="Franklin Gothic Demi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851920" y="1484784"/>
            <a:ext cx="4248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345.05 H255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Hartmann </a:t>
            </a:r>
            <a:r>
              <a:rPr lang="es-CO" sz="2400" dirty="0">
                <a:latin typeface="Franklin Gothic Demi" panose="020B0703020102020204" pitchFamily="34" charset="0"/>
              </a:rPr>
              <a:t>Arboleda, Mildred,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Estudio </a:t>
            </a:r>
            <a:r>
              <a:rPr lang="es-CO" sz="2400" b="1" dirty="0">
                <a:latin typeface="Franklin Gothic Demi" panose="020B0703020102020204" pitchFamily="34" charset="0"/>
              </a:rPr>
              <a:t>empírico del funcionamiento del sistema acusatorio.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Universidad de Bogotá Jorge Tadeo Lozano, 2009.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95 </a:t>
            </a:r>
            <a:r>
              <a:rPr lang="es-CO" sz="2400" dirty="0">
                <a:latin typeface="Franklin Gothic Demi" panose="020B0703020102020204" pitchFamily="34" charset="0"/>
              </a:rPr>
              <a:t>páginas ; 25 cm.</a:t>
            </a:r>
            <a:endParaRPr lang="es-ES_tradnl" sz="2400" dirty="0">
              <a:latin typeface="Franklin Gothic Demi" panose="020B07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979712" y="404664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2400" b="1" dirty="0" smtClean="0">
              <a:latin typeface="Franklin Gothic Demi" pitchFamily="34" charset="0"/>
              <a:cs typeface="Tahoma" pitchFamily="34" charset="0"/>
            </a:endParaRPr>
          </a:p>
          <a:p>
            <a:pPr algn="ctr"/>
            <a:endParaRPr lang="es-ES_tradnl" sz="2400" b="1" dirty="0" smtClean="0">
              <a:latin typeface="Franklin Gothic Demi" pitchFamily="34" charset="0"/>
              <a:cs typeface="Tahoma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051720" y="548680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>
                <a:latin typeface="Franklin Gothic Demi" panose="020B0703020102020204" pitchFamily="34" charset="0"/>
                <a:cs typeface="Tahoma" panose="020B0604030504040204" pitchFamily="34" charset="0"/>
              </a:rPr>
              <a:t>SISTEMA ACUSATORIO - COLOMBIA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t="11150" r="9160" b="12201"/>
          <a:stretch/>
        </p:blipFill>
        <p:spPr>
          <a:xfrm>
            <a:off x="323528" y="1349950"/>
            <a:ext cx="2808312" cy="3916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8052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3563888" y="1517849"/>
            <a:ext cx="48965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701.17 E79.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Estética </a:t>
            </a:r>
            <a:r>
              <a:rPr lang="es-CO" sz="2400" dirty="0">
                <a:latin typeface="Franklin Gothic Demi" panose="020B0703020102020204" pitchFamily="34" charset="0"/>
              </a:rPr>
              <a:t>: miradas contemporáneas / Alexander Nehamas [y otros ocho]. ; editor académico Carlos Eduardo Sanabria </a:t>
            </a:r>
            <a:r>
              <a:rPr lang="es-CO" sz="2400" dirty="0" smtClean="0">
                <a:latin typeface="Franklin Gothic Demi" panose="020B0703020102020204" pitchFamily="34" charset="0"/>
              </a:rPr>
              <a:t>B.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Universidad de Bogotá Jorge Tadeo Lozano, 2004.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233 </a:t>
            </a:r>
            <a:r>
              <a:rPr lang="es-CO" sz="2400" dirty="0">
                <a:latin typeface="Franklin Gothic Demi" panose="020B0703020102020204" pitchFamily="34" charset="0"/>
              </a:rPr>
              <a:t>páginas : ilustraciones ; 17 cm.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1979712" y="404664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2400" b="1" dirty="0" smtClean="0">
              <a:latin typeface="Franklin Gothic Demi" pitchFamily="34" charset="0"/>
              <a:cs typeface="Tahoma" pitchFamily="34" charset="0"/>
            </a:endParaRPr>
          </a:p>
          <a:p>
            <a:pPr algn="ctr"/>
            <a:endParaRPr lang="es-ES_tradnl" sz="2400" b="1" dirty="0" smtClean="0">
              <a:latin typeface="Franklin Gothic Demi" pitchFamily="34" charset="0"/>
              <a:cs typeface="Tahoma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051720" y="548680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 dirty="0" smtClean="0">
                <a:latin typeface="Franklin Gothic Demi" panose="020B0703020102020204" pitchFamily="34" charset="0"/>
                <a:cs typeface="Tahoma" panose="020B0604030504040204" pitchFamily="34" charset="0"/>
              </a:rPr>
              <a:t>ESTÉTICA – ENSAYOS, CONFERENCIAS, ETC.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" t="10101" r="10731" b="11150"/>
          <a:stretch/>
        </p:blipFill>
        <p:spPr>
          <a:xfrm>
            <a:off x="395536" y="1379677"/>
            <a:ext cx="2808312" cy="3918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44142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8052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3563888" y="1506591"/>
            <a:ext cx="46085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863 Q41 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El </a:t>
            </a:r>
            <a:r>
              <a:rPr lang="es-CO" sz="2400" dirty="0">
                <a:latin typeface="Franklin Gothic Demi" panose="020B0703020102020204" pitchFamily="34" charset="0"/>
              </a:rPr>
              <a:t>Quijote : desde la Academia Colombiana de la Lengua / Jaime Bernal Leongómez [y otros once]. Bogotá : Universidad de Bogotá Jorge Tadeo Lozano : Academia Colombiana de la Lengua, 2006. 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264 </a:t>
            </a:r>
            <a:r>
              <a:rPr lang="es-CO" sz="2400" dirty="0">
                <a:latin typeface="Franklin Gothic Demi" panose="020B0703020102020204" pitchFamily="34" charset="0"/>
              </a:rPr>
              <a:t>páginas ; 27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979712" y="404664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2400" b="1" dirty="0" smtClean="0">
              <a:latin typeface="Franklin Gothic Demi" pitchFamily="34" charset="0"/>
              <a:cs typeface="Tahoma" pitchFamily="34" charset="0"/>
            </a:endParaRPr>
          </a:p>
          <a:p>
            <a:pPr algn="ctr"/>
            <a:endParaRPr lang="es-ES_tradnl" sz="2400" b="1" dirty="0" smtClean="0">
              <a:latin typeface="Franklin Gothic Demi" pitchFamily="34" charset="0"/>
              <a:cs typeface="Tahoma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763688" y="260648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>
                <a:latin typeface="Franklin Gothic Demi" panose="020B0703020102020204" pitchFamily="34" charset="0"/>
              </a:rPr>
              <a:t>Cervantes Saavedra, Miguel de, 1547-1616. Don Quijote de la Mancha--Crítica e interpretación</a:t>
            </a:r>
            <a:endParaRPr lang="es-CO" sz="2400" b="1" dirty="0">
              <a:latin typeface="Franklin Gothic Demi" panose="020B0703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t="14300" r="7589" b="17450"/>
          <a:stretch/>
        </p:blipFill>
        <p:spPr>
          <a:xfrm>
            <a:off x="251520" y="1349077"/>
            <a:ext cx="2933894" cy="3954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5908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8052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3635896" y="1454236"/>
            <a:ext cx="43204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atin typeface="Franklin Gothic Demi" panose="020B0703020102020204" pitchFamily="34" charset="0"/>
              </a:rPr>
              <a:t>741.6 G984D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Gutiérrez</a:t>
            </a:r>
            <a:r>
              <a:rPr lang="es-CO" sz="2000" dirty="0">
                <a:latin typeface="Franklin Gothic Demi" panose="020B0703020102020204" pitchFamily="34" charset="0"/>
              </a:rPr>
              <a:t>, María del Rosario, </a:t>
            </a:r>
            <a:r>
              <a:rPr lang="es-CO" sz="2000" b="1" dirty="0">
                <a:latin typeface="Franklin Gothic Demi" panose="020B0703020102020204" pitchFamily="34" charset="0"/>
              </a:rPr>
              <a:t>Desde el taller : 32 notas para la enseñanza y el aprendizaje del diseño gráfico. </a:t>
            </a: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Bogotá </a:t>
            </a:r>
            <a:r>
              <a:rPr lang="es-CO" sz="2000" dirty="0">
                <a:latin typeface="Franklin Gothic Demi" panose="020B0703020102020204" pitchFamily="34" charset="0"/>
              </a:rPr>
              <a:t>: Universidad de Bogotá Jorge Tadeo Lozano. Facultad de Artes y Diseño. Programa de Diseño Gráfico, 2017.  </a:t>
            </a:r>
            <a:br>
              <a:rPr lang="es-CO" sz="2000" dirty="0">
                <a:latin typeface="Franklin Gothic Demi" panose="020B0703020102020204" pitchFamily="34" charset="0"/>
              </a:rPr>
            </a:br>
            <a:r>
              <a:rPr lang="es-CO" sz="2000" dirty="0">
                <a:latin typeface="Franklin Gothic Demi" panose="020B0703020102020204" pitchFamily="34" charset="0"/>
              </a:rPr>
              <a:t>[275] páginas : ilustraciones (algunas color) ; 28 cm.</a:t>
            </a:r>
            <a:endParaRPr lang="es-CO" sz="20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  <a:p>
            <a:endParaRPr lang="es-CO" sz="2400" dirty="0">
              <a:latin typeface="Franklin Gothic Demi" panose="020B070302010202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979712" y="404664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2400" b="1" dirty="0" smtClean="0">
              <a:latin typeface="Franklin Gothic Demi" pitchFamily="34" charset="0"/>
              <a:cs typeface="Tahoma" pitchFamily="34" charset="0"/>
            </a:endParaRPr>
          </a:p>
          <a:p>
            <a:pPr algn="ctr"/>
            <a:endParaRPr lang="es-ES_tradnl" sz="2400" b="1" dirty="0" smtClean="0">
              <a:latin typeface="Franklin Gothic Demi" pitchFamily="34" charset="0"/>
              <a:cs typeface="Tahoma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763688" y="260648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DISEÑO GRÁFICO – ENSEÑANZ</a:t>
            </a:r>
            <a:r>
              <a:rPr lang="es-CO" sz="2400" b="1" i="1" dirty="0">
                <a:latin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1" t="8001" r="15443" b="10500"/>
          <a:stretch/>
        </p:blipFill>
        <p:spPr>
          <a:xfrm>
            <a:off x="395536" y="1235661"/>
            <a:ext cx="2808312" cy="4293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8455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8052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3923928" y="1678739"/>
            <a:ext cx="41044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atin typeface="Franklin Gothic Demi" panose="020B0703020102020204" pitchFamily="34" charset="0"/>
              </a:rPr>
              <a:t>709.032 H558 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Hernández </a:t>
            </a:r>
            <a:r>
              <a:rPr lang="es-CO" sz="2000" dirty="0">
                <a:latin typeface="Franklin Gothic Demi" panose="020B0703020102020204" pitchFamily="34" charset="0"/>
              </a:rPr>
              <a:t>Roa, Juan Francisco,  Horror vacui : una colección de pintura barroca. </a:t>
            </a: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Bogotá </a:t>
            </a:r>
            <a:r>
              <a:rPr lang="es-CO" sz="2000" dirty="0">
                <a:latin typeface="Franklin Gothic Demi" panose="020B0703020102020204" pitchFamily="34" charset="0"/>
              </a:rPr>
              <a:t>: Universidad de Bogotá Jorge Tadeo Lozano. Facultad de Ciencias Sociales. Departamento de Humanidades, 2017. </a:t>
            </a: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115 </a:t>
            </a:r>
            <a:r>
              <a:rPr lang="es-CO" sz="2000" dirty="0">
                <a:latin typeface="Franklin Gothic Demi" panose="020B0703020102020204" pitchFamily="34" charset="0"/>
              </a:rPr>
              <a:t>páginas : ilustraciones (algunas color) ; 28 cm.</a:t>
            </a:r>
            <a:endParaRPr lang="es-ES_tradnl" sz="2000" dirty="0">
              <a:latin typeface="Franklin Gothic Demi" panose="020B07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763688" y="260648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>
                <a:latin typeface="Franklin Gothic Demi" panose="020B0703020102020204" pitchFamily="34" charset="0"/>
                <a:cs typeface="Tahoma" panose="020B0604030504040204" pitchFamily="34" charset="0"/>
              </a:rPr>
              <a:t>ARTE BARROCO – CATÁLOGOS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" t="13251" r="7589" b="18500"/>
          <a:stretch/>
        </p:blipFill>
        <p:spPr>
          <a:xfrm>
            <a:off x="405235" y="1423506"/>
            <a:ext cx="2720792" cy="3956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63319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8052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3923928" y="1678739"/>
            <a:ext cx="43204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atin typeface="Franklin Gothic Demi" panose="020B0703020102020204" pitchFamily="34" charset="0"/>
              </a:rPr>
              <a:t>579.81776 V648M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Vidal </a:t>
            </a:r>
            <a:r>
              <a:rPr lang="es-CO" sz="2000" dirty="0">
                <a:latin typeface="Franklin Gothic Demi" panose="020B0703020102020204" pitchFamily="34" charset="0"/>
              </a:rPr>
              <a:t>Velásquez, Luis Alfonso,  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es-CO" sz="2000" b="1" dirty="0" smtClean="0">
                <a:latin typeface="Franklin Gothic Demi" panose="020B0703020102020204" pitchFamily="34" charset="0"/>
              </a:rPr>
              <a:t>Manual </a:t>
            </a:r>
            <a:r>
              <a:rPr lang="es-CO" sz="2000" b="1" dirty="0">
                <a:latin typeface="Franklin Gothic Demi" panose="020B0703020102020204" pitchFamily="34" charset="0"/>
              </a:rPr>
              <a:t>del fitoplancton hallado en la Ciénaga Grande de Santa Marta y cuerpos de agua aledaños. </a:t>
            </a: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Bogotá </a:t>
            </a:r>
            <a:r>
              <a:rPr lang="es-CO" sz="2000" dirty="0">
                <a:latin typeface="Franklin Gothic Demi" panose="020B0703020102020204" pitchFamily="34" charset="0"/>
              </a:rPr>
              <a:t>: Universidad de Bogotá Jorge Tadeo Lozano. Facultad de Ciencias Naturales e Ingeniería, 2010.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384 </a:t>
            </a:r>
            <a:r>
              <a:rPr lang="es-CO" sz="2000" dirty="0">
                <a:latin typeface="Franklin Gothic Demi" panose="020B0703020102020204" pitchFamily="34" charset="0"/>
              </a:rPr>
              <a:t>páginas ; 21 cm.</a:t>
            </a:r>
            <a:endParaRPr lang="es-CO" sz="2000" i="1" dirty="0">
              <a:latin typeface="Franklin Gothic Demi" panose="020B070302010202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763688" y="260648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i="1" dirty="0">
                <a:latin typeface="Franklin Gothic Demi" panose="020B0703020102020204" pitchFamily="34" charset="0"/>
              </a:rPr>
              <a:t>Fitoplancton--Ciénaga Grande de Santa Marta (Colombia)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t="11151" r="12300" b="20600"/>
          <a:stretch/>
        </p:blipFill>
        <p:spPr>
          <a:xfrm>
            <a:off x="395536" y="1428868"/>
            <a:ext cx="2808312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15098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8052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3851920" y="1556792"/>
            <a:ext cx="4365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664 M319 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Piñeros </a:t>
            </a:r>
            <a:r>
              <a:rPr lang="es-CO" sz="2400" dirty="0">
                <a:latin typeface="Franklin Gothic Demi" panose="020B0703020102020204" pitchFamily="34" charset="0"/>
              </a:rPr>
              <a:t>Castro, Nubia Yineth, editor. </a:t>
            </a:r>
            <a:r>
              <a:rPr lang="es-CO" sz="2400" b="1" dirty="0">
                <a:latin typeface="Franklin Gothic Demi" panose="020B0703020102020204" pitchFamily="34" charset="0"/>
              </a:rPr>
              <a:t>Manual de prácticas de ingeniería de alimentos : propiedades, operaciones y bioprocesos.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Universidad de Bogotá Jorge Tadeo Lozano, 2009. 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112 </a:t>
            </a:r>
            <a:r>
              <a:rPr lang="es-CO" sz="2400" dirty="0">
                <a:latin typeface="Franklin Gothic Demi" panose="020B0703020102020204" pitchFamily="34" charset="0"/>
              </a:rPr>
              <a:t>páginas ; 20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1" t="6951" r="4447" b="15350"/>
          <a:stretch/>
        </p:blipFill>
        <p:spPr>
          <a:xfrm>
            <a:off x="391563" y="1474902"/>
            <a:ext cx="2880320" cy="3947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/>
          <p:cNvSpPr txBox="1"/>
          <p:nvPr/>
        </p:nvSpPr>
        <p:spPr>
          <a:xfrm>
            <a:off x="2025080" y="518476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>
                <a:latin typeface="Franklin Gothic Demi" panose="020B0703020102020204" pitchFamily="34" charset="0"/>
                <a:cs typeface="Tahoma" panose="020B0604030504040204" pitchFamily="34" charset="0"/>
              </a:rPr>
              <a:t>INGENIERÍA DE ALIMENTOS 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905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8052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3923928" y="1196752"/>
            <a:ext cx="43658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759.3 G29 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Cardona </a:t>
            </a:r>
            <a:r>
              <a:rPr lang="es-CO" sz="2400" dirty="0">
                <a:latin typeface="Franklin Gothic Demi" panose="020B0703020102020204" pitchFamily="34" charset="0"/>
              </a:rPr>
              <a:t>Suárez, Carlos Alberto, autor  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La </a:t>
            </a:r>
            <a:r>
              <a:rPr lang="es-CO" sz="2400" b="1" dirty="0">
                <a:latin typeface="Franklin Gothic Demi" panose="020B0703020102020204" pitchFamily="34" charset="0"/>
              </a:rPr>
              <a:t>geometría de Alberto Durero : estudio y modelación de sus construcciones.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Universidad de Bogotá Jorge Tadeo Lozano, 2006.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362 </a:t>
            </a:r>
            <a:r>
              <a:rPr lang="es-CO" sz="2400" dirty="0">
                <a:latin typeface="Franklin Gothic Demi" panose="020B0703020102020204" pitchFamily="34" charset="0"/>
              </a:rPr>
              <a:t>páginas : ilustraciones ; 28 cm. </a:t>
            </a:r>
            <a:endParaRPr lang="es-CO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910334" y="244022"/>
            <a:ext cx="7054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1" dirty="0">
                <a:latin typeface="Franklin Gothic Demi" panose="020B0703020102020204" pitchFamily="34" charset="0"/>
              </a:rPr>
              <a:t>Durero, Alberto, </a:t>
            </a:r>
            <a:r>
              <a:rPr lang="es-CO" sz="2400" b="1" i="1" dirty="0" smtClean="0">
                <a:latin typeface="Franklin Gothic Demi" panose="020B0703020102020204" pitchFamily="34" charset="0"/>
              </a:rPr>
              <a:t>1471 - 1528 -- Crítica </a:t>
            </a:r>
            <a:r>
              <a:rPr lang="es-CO" sz="2400" b="1" i="1" dirty="0">
                <a:latin typeface="Franklin Gothic Demi" panose="020B0703020102020204" pitchFamily="34" charset="0"/>
              </a:rPr>
              <a:t>e interpretación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0" t="14300" r="10730" b="14300"/>
          <a:stretch/>
        </p:blipFill>
        <p:spPr>
          <a:xfrm>
            <a:off x="362498" y="1294183"/>
            <a:ext cx="3077237" cy="4197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84583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8052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3923928" y="1339622"/>
            <a:ext cx="45365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635.04 P613  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Piñeros </a:t>
            </a:r>
            <a:r>
              <a:rPr lang="es-CO" sz="2400" dirty="0">
                <a:latin typeface="Franklin Gothic Demi" panose="020B0703020102020204" pitchFamily="34" charset="0"/>
              </a:rPr>
              <a:t>Castro, Nubia Yineth, 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Manual </a:t>
            </a:r>
            <a:r>
              <a:rPr lang="es-CO" sz="2400" b="1" dirty="0">
                <a:latin typeface="Franklin Gothic Demi" panose="020B0703020102020204" pitchFamily="34" charset="0"/>
              </a:rPr>
              <a:t>poscosecha de brócoli, espinaca y lechuga en la sabana de Bogotá : diagnóstico, manejo y tecnologías poscosecha.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Universidad de Bogotá Jorge Tadeo Lozano, 2010.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84 </a:t>
            </a:r>
            <a:r>
              <a:rPr lang="es-CO" sz="2400" dirty="0">
                <a:latin typeface="Franklin Gothic Demi" panose="020B0703020102020204" pitchFamily="34" charset="0"/>
              </a:rPr>
              <a:t>páginas : ilustraciones ; 28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910334" y="244022"/>
            <a:ext cx="7054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>
                <a:latin typeface="Franklin Gothic Demi" panose="020B0703020102020204" pitchFamily="34" charset="0"/>
                <a:cs typeface="Tahoma" panose="020B0604030504040204" pitchFamily="34" charset="0"/>
              </a:rPr>
              <a:t>HORTALIZAS VERDES – COSECHA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" t="16314" r="9160" b="12273"/>
          <a:stretch/>
        </p:blipFill>
        <p:spPr>
          <a:xfrm>
            <a:off x="413766" y="1339622"/>
            <a:ext cx="2952328" cy="3881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828564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8052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3923928" y="1628800"/>
            <a:ext cx="45365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atin typeface="Franklin Gothic Demi" panose="020B0703020102020204" pitchFamily="34" charset="0"/>
              </a:rPr>
              <a:t>620.118 A472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Alvarado </a:t>
            </a:r>
            <a:r>
              <a:rPr lang="es-CO" sz="2000" dirty="0">
                <a:latin typeface="Franklin Gothic Demi" panose="020B0703020102020204" pitchFamily="34" charset="0"/>
              </a:rPr>
              <a:t>Prieto, Peter Rolando, 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en-US" sz="2000" b="1" dirty="0" smtClean="0">
                <a:latin typeface="Franklin Gothic Demi" panose="020B0703020102020204" pitchFamily="34" charset="0"/>
              </a:rPr>
              <a:t>Mechanical </a:t>
            </a:r>
            <a:r>
              <a:rPr lang="en-US" sz="2000" b="1" dirty="0">
                <a:latin typeface="Franklin Gothic Demi" panose="020B0703020102020204" pitchFamily="34" charset="0"/>
              </a:rPr>
              <a:t>properties characterization of advanced composite materials, a review First edition. </a:t>
            </a:r>
          </a:p>
          <a:p>
            <a:r>
              <a:rPr lang="en-US" sz="2000" dirty="0" smtClean="0">
                <a:latin typeface="Franklin Gothic Demi" panose="020B0703020102020204" pitchFamily="34" charset="0"/>
              </a:rPr>
              <a:t>Bogotá </a:t>
            </a:r>
            <a:r>
              <a:rPr lang="en-US" sz="2000" dirty="0">
                <a:latin typeface="Franklin Gothic Demi" panose="020B0703020102020204" pitchFamily="34" charset="0"/>
              </a:rPr>
              <a:t>: Graduate School of the Colombian Air Force, </a:t>
            </a:r>
            <a:r>
              <a:rPr lang="en-US" sz="2000" dirty="0" smtClean="0">
                <a:latin typeface="Franklin Gothic Demi" panose="020B0703020102020204" pitchFamily="34" charset="0"/>
              </a:rPr>
              <a:t>2014.</a:t>
            </a: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147 </a:t>
            </a:r>
            <a:r>
              <a:rPr lang="es-CO" sz="2000" dirty="0">
                <a:latin typeface="Franklin Gothic Demi" panose="020B0703020102020204" pitchFamily="34" charset="0"/>
              </a:rPr>
              <a:t>páginas : ilustraciones (algunas color), gráficas 24 cm.</a:t>
            </a:r>
            <a:endParaRPr lang="es-CO" sz="2000" b="1" dirty="0">
              <a:latin typeface="Franklin Gothic Demi" panose="020B0703020102020204" pitchFamily="34" charset="0"/>
            </a:endParaRPr>
          </a:p>
          <a:p>
            <a:endParaRPr lang="es-CO" sz="2400" dirty="0"/>
          </a:p>
        </p:txBody>
      </p:sp>
      <p:sp>
        <p:nvSpPr>
          <p:cNvPr id="4" name="CuadroTexto 3"/>
          <p:cNvSpPr txBox="1"/>
          <p:nvPr/>
        </p:nvSpPr>
        <p:spPr>
          <a:xfrm>
            <a:off x="1979712" y="54868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1" dirty="0">
                <a:latin typeface="Franklin Gothic Demi" panose="020B0703020102020204" pitchFamily="34" charset="0"/>
              </a:rPr>
              <a:t>Aviones--Industria--Aspectos militares—Colombia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t="10101" r="12302" b="13250"/>
          <a:stretch/>
        </p:blipFill>
        <p:spPr>
          <a:xfrm>
            <a:off x="395536" y="1403484"/>
            <a:ext cx="2881611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9096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043608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O" dirty="0"/>
          </a:p>
        </p:txBody>
      </p:sp>
      <p:sp>
        <p:nvSpPr>
          <p:cNvPr id="9" name="8 CuadroTexto"/>
          <p:cNvSpPr txBox="1"/>
          <p:nvPr/>
        </p:nvSpPr>
        <p:spPr>
          <a:xfrm>
            <a:off x="395536" y="5661248"/>
            <a:ext cx="8460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dirty="0">
              <a:latin typeface="Franklin Gothic Book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CuadroTexto"/>
          <p:cNvSpPr txBox="1"/>
          <p:nvPr/>
        </p:nvSpPr>
        <p:spPr>
          <a:xfrm>
            <a:off x="3851920" y="170080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18" name="17 CuadroTexto"/>
          <p:cNvSpPr txBox="1"/>
          <p:nvPr/>
        </p:nvSpPr>
        <p:spPr>
          <a:xfrm>
            <a:off x="3563888" y="155679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14" name="13 CuadroTexto"/>
          <p:cNvSpPr txBox="1"/>
          <p:nvPr/>
        </p:nvSpPr>
        <p:spPr>
          <a:xfrm>
            <a:off x="2195736" y="476672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latin typeface="Franklin Gothic Demi" pitchFamily="34" charset="0"/>
                <a:cs typeface="Tahoma" pitchFamily="34" charset="0"/>
              </a:rPr>
              <a:t>URBANISMO - COLOMBIA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0" t="8269" r="26568" b="6682"/>
          <a:stretch/>
        </p:blipFill>
        <p:spPr>
          <a:xfrm>
            <a:off x="469626" y="1231396"/>
            <a:ext cx="2913559" cy="4119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14 CuadroTexto"/>
          <p:cNvSpPr txBox="1"/>
          <p:nvPr/>
        </p:nvSpPr>
        <p:spPr>
          <a:xfrm>
            <a:off x="3851920" y="1398202"/>
            <a:ext cx="47441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720.103 R297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pt-BR" sz="2400" dirty="0" smtClean="0">
                <a:latin typeface="Franklin Gothic Demi" panose="020B0703020102020204" pitchFamily="34" charset="0"/>
              </a:rPr>
              <a:t>Varela </a:t>
            </a:r>
            <a:r>
              <a:rPr lang="pt-BR" sz="2400" dirty="0">
                <a:latin typeface="Franklin Gothic Demi" panose="020B0703020102020204" pitchFamily="34" charset="0"/>
              </a:rPr>
              <a:t>Lima, Luz Adriana. Arquitectura/urbanismo. Diversas miradas: posturas concretas. </a:t>
            </a:r>
          </a:p>
          <a:p>
            <a:r>
              <a:rPr lang="pt-BR" sz="2400" dirty="0" smtClean="0">
                <a:latin typeface="Franklin Gothic Demi" panose="020B0703020102020204" pitchFamily="34" charset="0"/>
              </a:rPr>
              <a:t>Bogotá </a:t>
            </a:r>
            <a:r>
              <a:rPr lang="pt-BR" sz="2400" dirty="0">
                <a:latin typeface="Franklin Gothic Demi" panose="020B0703020102020204" pitchFamily="34" charset="0"/>
              </a:rPr>
              <a:t>: Universidad de Bogotá Jorge Tadeo Lozano. Programa de Arquitectura, 2010.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84 </a:t>
            </a:r>
            <a:r>
              <a:rPr lang="es-CO" sz="2400" dirty="0">
                <a:latin typeface="Franklin Gothic Demi" panose="020B0703020102020204" pitchFamily="34" charset="0"/>
              </a:rPr>
              <a:t>páginas : ilustraciones ; 22 cm.</a:t>
            </a:r>
            <a:br>
              <a:rPr lang="es-CO" sz="2400" dirty="0">
                <a:latin typeface="Franklin Gothic Demi" panose="020B0703020102020204" pitchFamily="34" charset="0"/>
              </a:rPr>
            </a:br>
            <a:r>
              <a:rPr lang="es-CO" sz="2400" dirty="0"/>
              <a:t>    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8052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3707904" y="1453426"/>
            <a:ext cx="46085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745.2 D631F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Forero </a:t>
            </a:r>
            <a:r>
              <a:rPr lang="es-CO" sz="2400" dirty="0">
                <a:latin typeface="Franklin Gothic Demi" panose="020B0703020102020204" pitchFamily="34" charset="0"/>
              </a:rPr>
              <a:t>Lloreda, Santiago, autor  </a:t>
            </a:r>
            <a:r>
              <a:rPr lang="es-CO" sz="2400" b="1" dirty="0">
                <a:latin typeface="Franklin Gothic Demi" panose="020B0703020102020204" pitchFamily="34" charset="0"/>
              </a:rPr>
              <a:t>Diseño y educación.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Universidad de Bogotá Jorge Tadeo Lozano. Facultad de Ciencias humanas, Artes y Diseño. Programa de Diseño Industrial, 2010.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198 </a:t>
            </a:r>
            <a:r>
              <a:rPr lang="es-CO" sz="2400" dirty="0">
                <a:latin typeface="Franklin Gothic Demi" panose="020B0703020102020204" pitchFamily="34" charset="0"/>
              </a:rPr>
              <a:t>páginas : ilustraciones ; 24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  <a:p>
            <a:r>
              <a:rPr lang="es-CO" sz="2400" dirty="0">
                <a:latin typeface="Franklin Gothic Demi" panose="020B0703020102020204" pitchFamily="34" charset="0"/>
              </a:rPr>
              <a:t> </a:t>
            </a:r>
            <a:endParaRPr lang="es-ES_tradnl" sz="2400" b="1" dirty="0">
              <a:latin typeface="Franklin Gothic Demi" panose="020B07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123728" y="479392"/>
            <a:ext cx="6597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>
                <a:latin typeface="Franklin Gothic Demi" panose="020B0703020102020204" pitchFamily="34" charset="0"/>
                <a:cs typeface="Tahoma" panose="020B0604030504040204" pitchFamily="34" charset="0"/>
              </a:rPr>
              <a:t>DISEÑO - ENSEÑANZA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1" t="10101" r="12301" b="18500"/>
          <a:stretch/>
        </p:blipFill>
        <p:spPr>
          <a:xfrm>
            <a:off x="395536" y="1453426"/>
            <a:ext cx="2833404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18251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8052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3707904" y="1382692"/>
            <a:ext cx="4104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631.44 C828S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Cortés </a:t>
            </a:r>
            <a:r>
              <a:rPr lang="es-CO" sz="2400" dirty="0" err="1">
                <a:latin typeface="Franklin Gothic Demi" panose="020B0703020102020204" pitchFamily="34" charset="0"/>
              </a:rPr>
              <a:t>Lombana</a:t>
            </a:r>
            <a:r>
              <a:rPr lang="es-CO" sz="2400" dirty="0">
                <a:latin typeface="Franklin Gothic Demi" panose="020B0703020102020204" pitchFamily="34" charset="0"/>
              </a:rPr>
              <a:t>, Abdón, </a:t>
            </a:r>
            <a:r>
              <a:rPr lang="es-CO" sz="2400" dirty="0" smtClean="0">
                <a:latin typeface="Franklin Gothic Demi" panose="020B0703020102020204" pitchFamily="34" charset="0"/>
              </a:rPr>
              <a:t>1939-</a:t>
            </a:r>
            <a:r>
              <a:rPr lang="es-CO" sz="2400" b="1" dirty="0" smtClean="0">
                <a:latin typeface="Franklin Gothic Demi" panose="020B0703020102020204" pitchFamily="34" charset="0"/>
              </a:rPr>
              <a:t>Suelos </a:t>
            </a:r>
            <a:r>
              <a:rPr lang="es-CO" sz="2400" b="1" dirty="0">
                <a:latin typeface="Franklin Gothic Demi" panose="020B0703020102020204" pitchFamily="34" charset="0"/>
              </a:rPr>
              <a:t>colombianos : una mirada desde la academia.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Universidad de Bogotá Jorge Tadeo Lozano, 2004.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192 </a:t>
            </a:r>
            <a:r>
              <a:rPr lang="es-CO" sz="2400" dirty="0">
                <a:latin typeface="Franklin Gothic Demi" panose="020B0703020102020204" pitchFamily="34" charset="0"/>
              </a:rPr>
              <a:t>páginas ; 24 cm.</a:t>
            </a:r>
            <a:endParaRPr lang="es-CO" sz="2400" b="1" dirty="0">
              <a:latin typeface="Franklin Gothic Demi" panose="020B0703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979712" y="244022"/>
            <a:ext cx="6597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1" dirty="0">
                <a:latin typeface="Franklin Gothic Demi" panose="020B0703020102020204" pitchFamily="34" charset="0"/>
              </a:rPr>
              <a:t>SUELOS -  ASPECTOS AMBIENTALES - COLOMBIA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t="6951" r="10730" b="15350"/>
          <a:stretch/>
        </p:blipFill>
        <p:spPr>
          <a:xfrm>
            <a:off x="395536" y="1286695"/>
            <a:ext cx="2934518" cy="4102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37409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3707904" y="1382692"/>
            <a:ext cx="4104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577.727 T568 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Tigreros </a:t>
            </a:r>
            <a:r>
              <a:rPr lang="es-CO" sz="2400" dirty="0">
                <a:latin typeface="Franklin Gothic Demi" panose="020B0703020102020204" pitchFamily="34" charset="0"/>
              </a:rPr>
              <a:t>Benavides, Paulo César,  </a:t>
            </a:r>
            <a:r>
              <a:rPr lang="es-CO" sz="2400" b="1" dirty="0">
                <a:latin typeface="Franklin Gothic Demi" panose="020B0703020102020204" pitchFamily="34" charset="0"/>
              </a:rPr>
              <a:t>Biodiversidad : "á-</a:t>
            </a:r>
            <a:r>
              <a:rPr lang="es-CO" sz="2400" b="1" dirty="0" err="1">
                <a:latin typeface="Franklin Gothic Demi" panose="020B0703020102020204" pitchFamily="34" charset="0"/>
              </a:rPr>
              <a:t>cido</a:t>
            </a:r>
            <a:r>
              <a:rPr lang="es-CO" sz="2400" b="1" dirty="0">
                <a:latin typeface="Franklin Gothic Demi" panose="020B0703020102020204" pitchFamily="34" charset="0"/>
              </a:rPr>
              <a:t>" un placer conocerte.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Universidad de Bogotá Jorge Tadeo Lozano, 2012.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124 </a:t>
            </a:r>
            <a:r>
              <a:rPr lang="es-CO" sz="2400" dirty="0">
                <a:latin typeface="Franklin Gothic Demi" panose="020B0703020102020204" pitchFamily="34" charset="0"/>
              </a:rPr>
              <a:t>páginas : ilustraciones (algunas color) ; 24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979712" y="244022"/>
            <a:ext cx="6597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DIVERSIDAD </a:t>
            </a:r>
            <a:r>
              <a:rPr lang="es-ES_tradnl" sz="2400" b="1" i="1" dirty="0" smtClean="0">
                <a:latin typeface="Franklin Gothic Demi" panose="020B0703020102020204" pitchFamily="34" charset="0"/>
                <a:cs typeface="Tahoma" panose="020B0604030504040204" pitchFamily="34" charset="0"/>
              </a:rPr>
              <a:t> BIOLÓGICA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" t="13249" r="12301" b="10102"/>
          <a:stretch/>
        </p:blipFill>
        <p:spPr>
          <a:xfrm>
            <a:off x="395536" y="1382692"/>
            <a:ext cx="2664296" cy="3759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71422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3707904" y="1168528"/>
            <a:ext cx="486949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atin typeface="Franklin Gothic Demi" panose="020B0703020102020204" pitchFamily="34" charset="0"/>
              </a:rPr>
              <a:t>303.66 U58E 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Universidad </a:t>
            </a:r>
            <a:r>
              <a:rPr lang="es-CO" sz="2000" dirty="0">
                <a:latin typeface="Franklin Gothic Demi" panose="020B0703020102020204" pitchFamily="34" charset="0"/>
              </a:rPr>
              <a:t>de Bogotá Jorge Tadeo Lozano. Observatorio de Construcción de Paz  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es-CO" sz="2000" b="1" dirty="0" smtClean="0">
                <a:latin typeface="Franklin Gothic Demi" panose="020B0703020102020204" pitchFamily="34" charset="0"/>
              </a:rPr>
              <a:t>Estado </a:t>
            </a:r>
            <a:r>
              <a:rPr lang="es-CO" sz="2000" b="1" dirty="0">
                <a:latin typeface="Franklin Gothic Demi" panose="020B0703020102020204" pitchFamily="34" charset="0"/>
              </a:rPr>
              <a:t>y ciudadanía para la paz </a:t>
            </a:r>
            <a:r>
              <a:rPr lang="es-CO" sz="2000" b="1" dirty="0" smtClean="0">
                <a:latin typeface="Franklin Gothic Demi" panose="020B0703020102020204" pitchFamily="34" charset="0"/>
              </a:rPr>
              <a:t>Observatorio </a:t>
            </a:r>
            <a:r>
              <a:rPr lang="es-CO" sz="2000" b="1" dirty="0">
                <a:latin typeface="Franklin Gothic Demi" panose="020B0703020102020204" pitchFamily="34" charset="0"/>
              </a:rPr>
              <a:t>de Construcción de Paz ; investigadores Laura Camila Ramírez Bonilla [y otros </a:t>
            </a:r>
            <a:r>
              <a:rPr lang="es-CO" sz="2000" b="1" dirty="0" smtClean="0">
                <a:latin typeface="Franklin Gothic Demi" panose="020B0703020102020204" pitchFamily="34" charset="0"/>
              </a:rPr>
              <a:t>dieciséis]</a:t>
            </a: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Bogotá </a:t>
            </a:r>
            <a:r>
              <a:rPr lang="es-CO" sz="2000" dirty="0">
                <a:latin typeface="Franklin Gothic Demi" panose="020B0703020102020204" pitchFamily="34" charset="0"/>
              </a:rPr>
              <a:t>: Universidad de Bogotá Jorge Tadeo Lozano, 2011. </a:t>
            </a: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xx</a:t>
            </a:r>
            <a:r>
              <a:rPr lang="es-CO" sz="2000" dirty="0">
                <a:latin typeface="Franklin Gothic Demi" panose="020B0703020102020204" pitchFamily="34" charset="0"/>
              </a:rPr>
              <a:t>, 351 páginas : ilustraciones ; 24 cm.</a:t>
            </a:r>
            <a:endParaRPr lang="es-CO" sz="2000" i="1" dirty="0">
              <a:latin typeface="Franklin Gothic Demi" panose="020B0703020102020204" pitchFamily="34" charset="0"/>
            </a:endParaRPr>
          </a:p>
          <a:p>
            <a:endParaRPr lang="es-CO" sz="2400" dirty="0"/>
          </a:p>
        </p:txBody>
      </p:sp>
      <p:sp>
        <p:nvSpPr>
          <p:cNvPr id="4" name="CuadroTexto 3"/>
          <p:cNvSpPr txBox="1"/>
          <p:nvPr/>
        </p:nvSpPr>
        <p:spPr>
          <a:xfrm>
            <a:off x="1979712" y="244022"/>
            <a:ext cx="6597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i="1">
                <a:latin typeface="Franklin Gothic Demi" panose="020B0703020102020204" pitchFamily="34" charset="0"/>
              </a:rPr>
              <a:t>PROCESO DE PAZ – COLOMBIA</a:t>
            </a:r>
            <a:endParaRPr lang="es-CO" sz="2400" i="1" dirty="0">
              <a:latin typeface="Franklin Gothic Demi" panose="020B0703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t="6949" r="17014" b="23751"/>
          <a:stretch/>
        </p:blipFill>
        <p:spPr>
          <a:xfrm>
            <a:off x="353968" y="1268760"/>
            <a:ext cx="2777872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78290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2051720" y="476672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i="1">
                <a:latin typeface="Franklin Gothic Demi" panose="020B0703020102020204" pitchFamily="34" charset="0"/>
              </a:rPr>
              <a:t>CUENTOS LATINOAMERICANOS – COLECCIONES</a:t>
            </a:r>
            <a:endParaRPr lang="es-CO" sz="2400" i="1" dirty="0">
              <a:latin typeface="Franklin Gothic Demi" panose="020B0703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0" t="19949" r="10464" b="7709"/>
          <a:stretch/>
        </p:blipFill>
        <p:spPr>
          <a:xfrm>
            <a:off x="509077" y="1399739"/>
            <a:ext cx="2797254" cy="3809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/>
          <p:cNvSpPr txBox="1"/>
          <p:nvPr/>
        </p:nvSpPr>
        <p:spPr>
          <a:xfrm>
            <a:off x="3923928" y="1399739"/>
            <a:ext cx="3744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868.9983 B846 V.2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González</a:t>
            </a:r>
            <a:r>
              <a:rPr lang="es-CO" sz="2400" dirty="0">
                <a:latin typeface="Franklin Gothic Demi" panose="020B0703020102020204" pitchFamily="34" charset="0"/>
              </a:rPr>
              <a:t>, María Inés, comp.  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Breve </a:t>
            </a:r>
            <a:r>
              <a:rPr lang="es-CO" sz="2400" b="1" dirty="0">
                <a:latin typeface="Franklin Gothic Demi" panose="020B0703020102020204" pitchFamily="34" charset="0"/>
              </a:rPr>
              <a:t>antología de cuentos 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15a</a:t>
            </a:r>
            <a:r>
              <a:rPr lang="es-CO" sz="2400" b="1" dirty="0">
                <a:latin typeface="Franklin Gothic Demi" panose="020B0703020102020204" pitchFamily="34" charset="0"/>
              </a:rPr>
              <a:t>. ed.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Buenos </a:t>
            </a:r>
            <a:r>
              <a:rPr lang="es-CO" sz="2400" dirty="0">
                <a:latin typeface="Franklin Gothic Demi" panose="020B0703020102020204" pitchFamily="34" charset="0"/>
              </a:rPr>
              <a:t>Aires : Sudamericana, 2006.  </a:t>
            </a:r>
            <a:r>
              <a:rPr lang="es-CO" sz="2400" dirty="0" smtClean="0">
                <a:latin typeface="Franklin Gothic Demi" panose="020B0703020102020204" pitchFamily="34" charset="0"/>
              </a:rPr>
              <a:t>- </a:t>
            </a:r>
            <a:r>
              <a:rPr lang="es-CO" sz="2400" dirty="0">
                <a:latin typeface="Franklin Gothic Demi" panose="020B0703020102020204" pitchFamily="34" charset="0"/>
              </a:rPr>
              <a:t>v. ; 20 cm.</a:t>
            </a:r>
          </a:p>
        </p:txBody>
      </p:sp>
    </p:spTree>
    <p:extLst>
      <p:ext uri="{BB962C8B-B14F-4D97-AF65-F5344CB8AC3E}">
        <p14:creationId xmlns:p14="http://schemas.microsoft.com/office/powerpoint/2010/main" val="29564265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2051720" y="476672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LITERATURA – HISTORIA Y CRÍTICA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707904" y="1295190"/>
            <a:ext cx="48245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928 D568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err="1" smtClean="0">
                <a:latin typeface="Franklin Gothic Demi" panose="020B0703020102020204" pitchFamily="34" charset="0"/>
              </a:rPr>
              <a:t>Mordzinski</a:t>
            </a:r>
            <a:r>
              <a:rPr lang="es-CO" sz="2400" dirty="0">
                <a:latin typeface="Franklin Gothic Demi" panose="020B0703020102020204" pitchFamily="34" charset="0"/>
              </a:rPr>
              <a:t>, Daniel, 1960-, fotógrafo   </a:t>
            </a:r>
            <a:r>
              <a:rPr lang="es-CO" sz="2400" b="1" dirty="0">
                <a:latin typeface="Franklin Gothic Demi" panose="020B0703020102020204" pitchFamily="34" charset="0"/>
              </a:rPr>
              <a:t>Diezaños : conversaciones hay Festival Cartagena de Indias, 2006-2015</a:t>
            </a:r>
            <a:r>
              <a:rPr lang="es-CO" sz="2400" dirty="0">
                <a:latin typeface="Franklin Gothic Demi" panose="020B0703020102020204" pitchFamily="34" charset="0"/>
              </a:rPr>
              <a:t>. </a:t>
            </a:r>
          </a:p>
          <a:p>
            <a:r>
              <a:rPr lang="sv-SE" sz="2400" dirty="0" smtClean="0">
                <a:latin typeface="Franklin Gothic Demi" panose="020B0703020102020204" pitchFamily="34" charset="0"/>
              </a:rPr>
              <a:t>Bogotá </a:t>
            </a:r>
            <a:r>
              <a:rPr lang="sv-SE" sz="2400" dirty="0">
                <a:latin typeface="Franklin Gothic Demi" panose="020B0703020102020204" pitchFamily="34" charset="0"/>
              </a:rPr>
              <a:t>: Literatura Random House, 2014.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247 </a:t>
            </a:r>
            <a:r>
              <a:rPr lang="es-CO" sz="2400" dirty="0">
                <a:latin typeface="Franklin Gothic Demi" panose="020B0703020102020204" pitchFamily="34" charset="0"/>
              </a:rPr>
              <a:t>páginas : fotografías ; 25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  <a:p>
            <a:r>
              <a:rPr lang="es-CO" sz="2400" dirty="0">
                <a:latin typeface="Franklin Gothic Demi" panose="020B0703020102020204" pitchFamily="34" charset="0"/>
              </a:rPr>
              <a:t> </a:t>
            </a:r>
            <a:endParaRPr lang="es-ES_tradnl" sz="2400" b="1" dirty="0">
              <a:latin typeface="Franklin Gothic Demi" panose="020B0703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" t="15351" r="12301" b="15351"/>
          <a:stretch/>
        </p:blipFill>
        <p:spPr>
          <a:xfrm>
            <a:off x="318592" y="1295190"/>
            <a:ext cx="3000418" cy="3960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73572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2051720" y="476672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400" i="1">
                <a:latin typeface="Franklin Gothic Demi" panose="020B0703020102020204" pitchFamily="34" charset="0"/>
              </a:rPr>
              <a:t>DESARROLLO DE NUEVOS PRODUCTOS</a:t>
            </a:r>
            <a:endParaRPr lang="es-CO" sz="2400" i="1" dirty="0">
              <a:latin typeface="Franklin Gothic Demi" panose="020B0703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779912" y="1285624"/>
            <a:ext cx="48245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658.575 S357D 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err="1" smtClean="0">
                <a:latin typeface="Franklin Gothic Demi" panose="020B0703020102020204" pitchFamily="34" charset="0"/>
              </a:rPr>
              <a:t>Kirberg</a:t>
            </a:r>
            <a:r>
              <a:rPr lang="es-CO" sz="2400" dirty="0">
                <a:latin typeface="Franklin Gothic Demi" panose="020B0703020102020204" pitchFamily="34" charset="0"/>
              </a:rPr>
              <a:t>, Alejandro Schnarch 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Desarrollo </a:t>
            </a:r>
            <a:r>
              <a:rPr lang="es-CO" sz="2400" b="1" dirty="0">
                <a:latin typeface="Franklin Gothic Demi" panose="020B0703020102020204" pitchFamily="34" charset="0"/>
              </a:rPr>
              <a:t>de nuevos productos y empresas : creatividad, innovación y marketing, cómo generar, desarrollar e introducir con éxito nuevos productos, servicios o </a:t>
            </a:r>
            <a:r>
              <a:rPr lang="es-CO" sz="2400" b="1" dirty="0" smtClean="0">
                <a:latin typeface="Franklin Gothic Demi" panose="020B0703020102020204" pitchFamily="34" charset="0"/>
              </a:rPr>
              <a:t>empresas. -- 5a</a:t>
            </a:r>
            <a:r>
              <a:rPr lang="es-CO" sz="2400" b="1" dirty="0">
                <a:latin typeface="Franklin Gothic Demi" panose="020B0703020102020204" pitchFamily="34" charset="0"/>
              </a:rPr>
              <a:t>. ed. 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McGraw Hill, 2009. </a:t>
            </a:r>
          </a:p>
          <a:p>
            <a:pPr>
              <a:defRPr/>
            </a:pPr>
            <a:r>
              <a:rPr lang="it-IT" sz="2400" dirty="0" smtClean="0">
                <a:latin typeface="Franklin Gothic Demi" panose="020B0703020102020204" pitchFamily="34" charset="0"/>
              </a:rPr>
              <a:t>xviii</a:t>
            </a:r>
            <a:r>
              <a:rPr lang="it-IT" sz="2400" dirty="0">
                <a:latin typeface="Franklin Gothic Demi" panose="020B0703020102020204" pitchFamily="34" charset="0"/>
              </a:rPr>
              <a:t>, 409 p. : il. ; 28 cm.</a:t>
            </a:r>
            <a:endParaRPr lang="es-CO" sz="2400" i="1" dirty="0">
              <a:latin typeface="Franklin Gothic Demi" panose="020B0703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" t="5900" r="9160" b="16400"/>
          <a:stretch/>
        </p:blipFill>
        <p:spPr>
          <a:xfrm>
            <a:off x="395536" y="1191971"/>
            <a:ext cx="2832181" cy="4030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85904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2051720" y="476672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400" b="1" i="1">
                <a:latin typeface="Franklin Gothic Demi" panose="020B0703020102020204" pitchFamily="34" charset="0"/>
                <a:cs typeface="Tahoma" panose="020B0604030504040204" pitchFamily="34" charset="0"/>
              </a:rPr>
              <a:t>EMPRENDEDORES – RELATOS PERSONALES 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51920" y="1628800"/>
            <a:ext cx="4320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658.4092 B821 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err="1" smtClean="0">
                <a:latin typeface="Franklin Gothic Demi" panose="020B0703020102020204" pitchFamily="34" charset="0"/>
              </a:rPr>
              <a:t>Branson</a:t>
            </a:r>
            <a:r>
              <a:rPr lang="es-CO" sz="2400" dirty="0">
                <a:latin typeface="Franklin Gothic Demi" panose="020B0703020102020204" pitchFamily="34" charset="0"/>
              </a:rPr>
              <a:t>, Richard, 1950-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El </a:t>
            </a:r>
            <a:r>
              <a:rPr lang="es-CO" sz="2400" b="1" dirty="0">
                <a:latin typeface="Franklin Gothic Demi" panose="020B0703020102020204" pitchFamily="34" charset="0"/>
              </a:rPr>
              <a:t>estilo </a:t>
            </a:r>
            <a:r>
              <a:rPr lang="es-CO" sz="2400" b="1" dirty="0" err="1">
                <a:latin typeface="Franklin Gothic Demi" panose="020B0703020102020204" pitchFamily="34" charset="0"/>
              </a:rPr>
              <a:t>Virgin</a:t>
            </a:r>
            <a:r>
              <a:rPr lang="es-CO" sz="2400" b="1" dirty="0">
                <a:latin typeface="Franklin Gothic Demi" panose="020B0703020102020204" pitchFamily="34" charset="0"/>
              </a:rPr>
              <a:t> : escuchar, aprender, reír y liderar.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Paidós Empresa, 2016.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391 </a:t>
            </a:r>
            <a:r>
              <a:rPr lang="es-CO" sz="2400" dirty="0">
                <a:latin typeface="Franklin Gothic Demi" panose="020B0703020102020204" pitchFamily="34" charset="0"/>
              </a:rPr>
              <a:t>páginas ; 23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es-ES_tradnl" sz="700" b="1" dirty="0"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s-ES_tradnl" sz="700" b="1" dirty="0"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1" t="13250" r="13872" b="10100"/>
          <a:stretch/>
        </p:blipFill>
        <p:spPr>
          <a:xfrm>
            <a:off x="334396" y="1231592"/>
            <a:ext cx="2797443" cy="4020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8215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2051720" y="476672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400" i="1">
                <a:latin typeface="Franklin Gothic Demi" panose="020B0703020102020204" pitchFamily="34" charset="0"/>
              </a:rPr>
              <a:t>CONTRATOS PÚBLICOS – COLOMBIA </a:t>
            </a:r>
            <a:endParaRPr lang="es-CO" sz="2400" i="1" dirty="0">
              <a:latin typeface="Franklin Gothic Demi" panose="020B0703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51920" y="1245907"/>
            <a:ext cx="46085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000" dirty="0">
                <a:latin typeface="Franklin Gothic Demi" panose="020B0703020102020204" pitchFamily="34" charset="0"/>
              </a:rPr>
              <a:t>346.023 C65C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Colombia</a:t>
            </a:r>
            <a:r>
              <a:rPr lang="es-CO" sz="2000" dirty="0">
                <a:latin typeface="Franklin Gothic Demi" panose="020B0703020102020204" pitchFamily="34" charset="0"/>
              </a:rPr>
              <a:t>. Departamento Nacional de </a:t>
            </a:r>
            <a:r>
              <a:rPr lang="es-CO" sz="2000" dirty="0" smtClean="0">
                <a:latin typeface="Franklin Gothic Demi" panose="020B0703020102020204" pitchFamily="34" charset="0"/>
              </a:rPr>
              <a:t>Planeación</a:t>
            </a:r>
          </a:p>
          <a:p>
            <a:pPr>
              <a:defRPr/>
            </a:pPr>
            <a:r>
              <a:rPr lang="es-CO" sz="2000" b="1" dirty="0" smtClean="0">
                <a:latin typeface="Franklin Gothic Demi" panose="020B0703020102020204" pitchFamily="34" charset="0"/>
              </a:rPr>
              <a:t>Contratos </a:t>
            </a:r>
            <a:r>
              <a:rPr lang="es-CO" sz="2000" b="1" dirty="0">
                <a:latin typeface="Franklin Gothic Demi" panose="020B0703020102020204" pitchFamily="34" charset="0"/>
              </a:rPr>
              <a:t>plan : un instrumento para la descentralización y el desarrollo en las </a:t>
            </a:r>
            <a:r>
              <a:rPr lang="es-CO" sz="2000" b="1" dirty="0" smtClean="0">
                <a:latin typeface="Franklin Gothic Demi" panose="020B0703020102020204" pitchFamily="34" charset="0"/>
              </a:rPr>
              <a:t>regiones, edición </a:t>
            </a:r>
            <a:r>
              <a:rPr lang="es-CO" sz="2000" b="1" dirty="0">
                <a:latin typeface="Franklin Gothic Demi" panose="020B0703020102020204" pitchFamily="34" charset="0"/>
              </a:rPr>
              <a:t>Cristina Aristizábal Caballero, John Mario González Restrepo, María Fernanda Téllez Andrade. </a:t>
            </a:r>
            <a:endParaRPr lang="es-CO" sz="2000" b="1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Bogotá </a:t>
            </a:r>
            <a:r>
              <a:rPr lang="es-CO" sz="2000" dirty="0">
                <a:latin typeface="Franklin Gothic Demi" panose="020B0703020102020204" pitchFamily="34" charset="0"/>
              </a:rPr>
              <a:t>: Departamento Nacional de Planeación, 2016. </a:t>
            </a: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131 </a:t>
            </a:r>
            <a:r>
              <a:rPr lang="es-CO" sz="2000" dirty="0">
                <a:latin typeface="Franklin Gothic Demi" panose="020B0703020102020204" pitchFamily="34" charset="0"/>
              </a:rPr>
              <a:t>páginas : fotografías, ilustraciones, mapas ; 23 cm.</a:t>
            </a:r>
            <a:endParaRPr lang="es-CO" sz="2000" i="1" dirty="0">
              <a:latin typeface="Franklin Gothic Demi" panose="020B0703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8000" r="7589" b="13251"/>
          <a:stretch/>
        </p:blipFill>
        <p:spPr>
          <a:xfrm>
            <a:off x="467544" y="1334969"/>
            <a:ext cx="2880320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03501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835696" y="18864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400" b="1" i="1">
                <a:latin typeface="Franklin Gothic Demi" panose="020B0703020102020204" pitchFamily="34" charset="0"/>
                <a:cs typeface="Tahoma" panose="020B0604030504040204" pitchFamily="34" charset="0"/>
              </a:rPr>
              <a:t>AFROCOLOMBIANOS – ASPECTOS SOCIALES – TOLIMA (COLOMBIA) 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923928" y="1412775"/>
            <a:ext cx="46085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000" dirty="0">
                <a:latin typeface="Franklin Gothic Demi" panose="020B0703020102020204" pitchFamily="34" charset="0"/>
              </a:rPr>
              <a:t>306.08 C65C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Colombia</a:t>
            </a:r>
            <a:r>
              <a:rPr lang="es-CO" sz="2000" dirty="0">
                <a:latin typeface="Franklin Gothic Demi" panose="020B0703020102020204" pitchFamily="34" charset="0"/>
              </a:rPr>
              <a:t>. Gobernación del Tolima 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000" b="1" dirty="0" smtClean="0">
                <a:latin typeface="Franklin Gothic Demi" panose="020B0703020102020204" pitchFamily="34" charset="0"/>
              </a:rPr>
              <a:t>Caracterización </a:t>
            </a:r>
            <a:r>
              <a:rPr lang="es-CO" sz="2000" b="1" dirty="0">
                <a:latin typeface="Franklin Gothic Demi" panose="020B0703020102020204" pitchFamily="34" charset="0"/>
              </a:rPr>
              <a:t>de la población Afrodescendiente y </a:t>
            </a:r>
            <a:r>
              <a:rPr lang="es-CO" sz="2000" b="1" dirty="0" smtClean="0">
                <a:latin typeface="Franklin Gothic Demi" panose="020B0703020102020204" pitchFamily="34" charset="0"/>
              </a:rPr>
              <a:t>ROM </a:t>
            </a:r>
            <a:r>
              <a:rPr lang="es-CO" sz="2000" b="1" dirty="0">
                <a:latin typeface="Franklin Gothic Demi" panose="020B0703020102020204" pitchFamily="34" charset="0"/>
              </a:rPr>
              <a:t>asentada en el departamento del Tolima. </a:t>
            </a: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Ibagué </a:t>
            </a:r>
            <a:r>
              <a:rPr lang="es-CO" sz="2000" dirty="0">
                <a:latin typeface="Franklin Gothic Demi" panose="020B0703020102020204" pitchFamily="34" charset="0"/>
              </a:rPr>
              <a:t>: Gobernación del Tolima. Secretaría de Inclusión Social y Poblacional ; Universidad del Tolima, 2016.  </a:t>
            </a: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136 </a:t>
            </a:r>
            <a:r>
              <a:rPr lang="es-CO" sz="2000" dirty="0">
                <a:latin typeface="Franklin Gothic Demi" panose="020B0703020102020204" pitchFamily="34" charset="0"/>
              </a:rPr>
              <a:t>páginas : ilustraciones (algunas color), diagramas, fotos, mapas ; 24 cm.</a:t>
            </a:r>
            <a:endParaRPr lang="es-ES_tradnl" sz="20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t="14701" r="5754" b="7601"/>
          <a:stretch/>
        </p:blipFill>
        <p:spPr>
          <a:xfrm>
            <a:off x="457613" y="1318440"/>
            <a:ext cx="2900181" cy="3974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67391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755576" y="5442114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1979712" y="260648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latin typeface="Franklin Gothic Demi" pitchFamily="34" charset="0"/>
                <a:cs typeface="Tahoma" pitchFamily="34" charset="0"/>
              </a:rPr>
              <a:t>DIBUJO - ENSEÑANZA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923928" y="1340769"/>
            <a:ext cx="468052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Franklin Gothic Demi" panose="020B0703020102020204" pitchFamily="34" charset="0"/>
              </a:rPr>
              <a:t>741 M815   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Moreno </a:t>
            </a:r>
            <a:r>
              <a:rPr lang="es-CO" sz="2400" b="1" dirty="0">
                <a:latin typeface="Franklin Gothic Demi" panose="020B0703020102020204" pitchFamily="34" charset="0"/>
              </a:rPr>
              <a:t>Escárraga, Óscar </a:t>
            </a:r>
            <a:r>
              <a:rPr lang="es-CO" sz="2400" dirty="0">
                <a:latin typeface="Franklin Gothic Demi" panose="020B0703020102020204" pitchFamily="34" charset="0"/>
              </a:rPr>
              <a:t>Mauricio</a:t>
            </a:r>
            <a:r>
              <a:rPr lang="es-CO" sz="2400" b="1" dirty="0">
                <a:latin typeface="Franklin Gothic Demi" panose="020B0703020102020204" pitchFamily="34" charset="0"/>
              </a:rPr>
              <a:t>, Dibujo y conocimiento : sentidos del dibujo en la universidad. </a:t>
            </a:r>
            <a:r>
              <a:rPr lang="es-CO" sz="2400" b="1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b="1" dirty="0">
                <a:latin typeface="Franklin Gothic Demi" panose="020B0703020102020204" pitchFamily="34" charset="0"/>
              </a:rPr>
              <a:t>: Universidad de Bogotá Jorge Tadeo Lozano. Facultad de Ciencias Humanas, Artes y Diseño, 2010. </a:t>
            </a: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160 </a:t>
            </a:r>
            <a:r>
              <a:rPr lang="es-CO" sz="2400" b="1" dirty="0">
                <a:latin typeface="Franklin Gothic Demi" panose="020B0703020102020204" pitchFamily="34" charset="0"/>
              </a:rPr>
              <a:t>páginas : ilustraciones ; 25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  <a:p>
            <a:endParaRPr lang="es-ES_tradnl" b="1" i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8657" r="25979" b="4725"/>
          <a:stretch/>
        </p:blipFill>
        <p:spPr>
          <a:xfrm>
            <a:off x="323528" y="1273885"/>
            <a:ext cx="3168352" cy="4005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907704" y="404664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000" i="1" dirty="0">
                <a:latin typeface="Franklin Gothic Demi" panose="020B0703020102020204" pitchFamily="34" charset="0"/>
              </a:rPr>
              <a:t>DESARROLLO REGIONAL – INNOVACIONES TECNOLÓGICAS – COLOMBIA, CONGRESOS, CONFERENCIAS, ETC.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851920" y="1424611"/>
            <a:ext cx="46805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dirty="0">
                <a:latin typeface="Franklin Gothic Demi" panose="020B0703020102020204" pitchFamily="34" charset="0"/>
              </a:rPr>
              <a:t>303.483 F727M  </a:t>
            </a:r>
            <a:endParaRPr lang="es-CO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dirty="0" smtClean="0">
                <a:latin typeface="Franklin Gothic Demi" panose="020B0703020102020204" pitchFamily="34" charset="0"/>
              </a:rPr>
              <a:t>Foro </a:t>
            </a:r>
            <a:r>
              <a:rPr lang="es-CO" dirty="0">
                <a:latin typeface="Franklin Gothic Demi" panose="020B0703020102020204" pitchFamily="34" charset="0"/>
              </a:rPr>
              <a:t>Internacional Ciencia, Tecnología e Innovación para la Transformación de la Sociedad Colombiana y el Desarrollo Humano Sostenible (2012 : Bogotá)  </a:t>
            </a:r>
            <a:endParaRPr lang="es-CO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b="1" dirty="0" smtClean="0">
                <a:latin typeface="Franklin Gothic Demi" panose="020B0703020102020204" pitchFamily="34" charset="0"/>
              </a:rPr>
              <a:t>Memorias </a:t>
            </a:r>
            <a:r>
              <a:rPr lang="es-CO" b="1" dirty="0">
                <a:latin typeface="Franklin Gothic Demi" panose="020B0703020102020204" pitchFamily="34" charset="0"/>
              </a:rPr>
              <a:t>del foro internacional : ciencia, tecnología e innovación para la transformación de la sociedad colombiana y el desarrollo humano sostenible : 13 y 14 de septiembre de 2012. </a:t>
            </a:r>
          </a:p>
          <a:p>
            <a:pPr>
              <a:defRPr/>
            </a:pPr>
            <a:r>
              <a:rPr lang="es-CO" dirty="0" smtClean="0">
                <a:latin typeface="Franklin Gothic Demi" panose="020B0703020102020204" pitchFamily="34" charset="0"/>
              </a:rPr>
              <a:t>Bogotá </a:t>
            </a:r>
            <a:r>
              <a:rPr lang="es-CO" dirty="0">
                <a:latin typeface="Franklin Gothic Demi" panose="020B0703020102020204" pitchFamily="34" charset="0"/>
              </a:rPr>
              <a:t>: Asociación Colombiana de Universidades, 2013. </a:t>
            </a:r>
          </a:p>
          <a:p>
            <a:pPr>
              <a:defRPr/>
            </a:pPr>
            <a:r>
              <a:rPr lang="es-CO" dirty="0" smtClean="0">
                <a:latin typeface="Franklin Gothic Demi" panose="020B0703020102020204" pitchFamily="34" charset="0"/>
              </a:rPr>
              <a:t>234 </a:t>
            </a:r>
            <a:r>
              <a:rPr lang="es-CO" dirty="0">
                <a:latin typeface="Franklin Gothic Demi" panose="020B0703020102020204" pitchFamily="34" charset="0"/>
              </a:rPr>
              <a:t>p. ; 24 cm.</a:t>
            </a:r>
            <a:endParaRPr lang="es-CO" i="1" dirty="0">
              <a:latin typeface="Franklin Gothic Demi" panose="020B0703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t="7477" r="10730" b="12411"/>
          <a:stretch/>
        </p:blipFill>
        <p:spPr>
          <a:xfrm>
            <a:off x="467544" y="1424611"/>
            <a:ext cx="2880320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25974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907704" y="40466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2400" b="1" i="1">
                <a:latin typeface="Franklin Gothic Demi" panose="020B0703020102020204" pitchFamily="34" charset="0"/>
                <a:cs typeface="Tahoma" panose="020B0604030504040204" pitchFamily="34" charset="0"/>
              </a:rPr>
              <a:t>BIOÉTICA – ENSEÑANZA – QUINDÍO (COLOMBIA) 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51920" y="1319314"/>
            <a:ext cx="34563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000" b="1" dirty="0">
                <a:latin typeface="Franklin Gothic Demi" panose="020B0703020102020204" pitchFamily="34" charset="0"/>
              </a:rPr>
              <a:t>174 C912  </a:t>
            </a:r>
            <a:endParaRPr lang="es-CO" sz="2000" b="1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000" b="1" dirty="0" smtClean="0">
                <a:latin typeface="Franklin Gothic Demi" panose="020B0703020102020204" pitchFamily="34" charset="0"/>
              </a:rPr>
              <a:t>Bernal </a:t>
            </a:r>
            <a:r>
              <a:rPr lang="es-CO" sz="2000" b="1" dirty="0">
                <a:latin typeface="Franklin Gothic Demi" panose="020B0703020102020204" pitchFamily="34" charset="0"/>
              </a:rPr>
              <a:t>Escobar, Isabel </a:t>
            </a:r>
            <a:endParaRPr lang="es-CO" sz="2000" b="1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000" b="1" dirty="0" smtClean="0">
                <a:latin typeface="Franklin Gothic Demi" panose="020B0703020102020204" pitchFamily="34" charset="0"/>
              </a:rPr>
              <a:t>Creación </a:t>
            </a:r>
            <a:r>
              <a:rPr lang="es-CO" sz="2000" b="1" dirty="0">
                <a:latin typeface="Franklin Gothic Demi" panose="020B0703020102020204" pitchFamily="34" charset="0"/>
              </a:rPr>
              <a:t>de espacios éticos y bioéticos en la cotidianidad de instituciones educativas del Quindío : saberes, asuntos y aprendizajes interconectados. </a:t>
            </a:r>
          </a:p>
          <a:p>
            <a:pPr>
              <a:defRPr/>
            </a:pPr>
            <a:r>
              <a:rPr lang="es-CO" sz="2000" b="1" dirty="0" smtClean="0">
                <a:latin typeface="Franklin Gothic Demi" panose="020B0703020102020204" pitchFamily="34" charset="0"/>
              </a:rPr>
              <a:t>Armenia </a:t>
            </a:r>
            <a:r>
              <a:rPr lang="es-CO" sz="2000" b="1" dirty="0">
                <a:latin typeface="Franklin Gothic Demi" panose="020B0703020102020204" pitchFamily="34" charset="0"/>
              </a:rPr>
              <a:t>: Universidad del Quindío, 2014. </a:t>
            </a:r>
          </a:p>
          <a:p>
            <a:pPr>
              <a:defRPr/>
            </a:pPr>
            <a:r>
              <a:rPr lang="es-CO" sz="2000" b="1" dirty="0" smtClean="0">
                <a:latin typeface="Franklin Gothic Demi" panose="020B0703020102020204" pitchFamily="34" charset="0"/>
              </a:rPr>
              <a:t>260 </a:t>
            </a:r>
            <a:r>
              <a:rPr lang="es-CO" sz="2000" b="1" dirty="0">
                <a:latin typeface="Franklin Gothic Demi" panose="020B0703020102020204" pitchFamily="34" charset="0"/>
              </a:rPr>
              <a:t>páginas ; 24 cm.</a:t>
            </a:r>
            <a:endParaRPr lang="es-ES_tradnl" sz="20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13250" r="7589" b="11150"/>
          <a:stretch/>
        </p:blipFill>
        <p:spPr>
          <a:xfrm>
            <a:off x="332557" y="1268760"/>
            <a:ext cx="2880320" cy="3754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23041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907704" y="404664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000" i="1" dirty="0">
                <a:latin typeface="Franklin Gothic Demi" panose="020B0703020102020204" pitchFamily="34" charset="0"/>
              </a:rPr>
              <a:t>TRABAJO SOCIAL CON ANCIANOS – COLOMBIA – PROGRAMAS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851920" y="1319314"/>
            <a:ext cx="44644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/>
              <a:t>362.6 C755  </a:t>
            </a:r>
            <a:endParaRPr lang="es-CO" sz="2400" dirty="0" smtClean="0"/>
          </a:p>
          <a:p>
            <a:pPr>
              <a:defRPr/>
            </a:pPr>
            <a:r>
              <a:rPr lang="es-CO" sz="2400" dirty="0" smtClean="0"/>
              <a:t>Consorcio </a:t>
            </a:r>
            <a:r>
              <a:rPr lang="es-CO" sz="2400" dirty="0"/>
              <a:t>Colombia Mayor   </a:t>
            </a:r>
            <a:endParaRPr lang="es-CO" sz="2400" dirty="0" smtClean="0"/>
          </a:p>
          <a:p>
            <a:pPr>
              <a:defRPr/>
            </a:pPr>
            <a:r>
              <a:rPr lang="es-CO" sz="2400" b="1" dirty="0" smtClean="0"/>
              <a:t>Colombia </a:t>
            </a:r>
            <a:r>
              <a:rPr lang="es-CO" sz="2400" b="1" dirty="0"/>
              <a:t>mayor : una vejez más digna para un país en paz. -</a:t>
            </a:r>
            <a:r>
              <a:rPr lang="es-CO" sz="2400" dirty="0"/>
              <a:t>[Bogotá] : Consorcio Colombia Mayor, 2013. </a:t>
            </a:r>
          </a:p>
          <a:p>
            <a:pPr>
              <a:defRPr/>
            </a:pPr>
            <a:r>
              <a:rPr lang="es-CO" sz="2400" dirty="0" smtClean="0"/>
              <a:t>165 </a:t>
            </a:r>
            <a:r>
              <a:rPr lang="es-CO" sz="2400" dirty="0"/>
              <a:t>páginas : ilustraciones (algunas color), fotos a color ; 26 cm.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" t="16401" r="9158" b="22700"/>
          <a:stretch/>
        </p:blipFill>
        <p:spPr>
          <a:xfrm>
            <a:off x="323528" y="1243652"/>
            <a:ext cx="3024336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23143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547664" y="306676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FILOSOFÍA DE LA </a:t>
            </a:r>
            <a:r>
              <a:rPr lang="es-ES_tradnl" sz="2400" b="1" i="1" dirty="0" smtClean="0">
                <a:latin typeface="Franklin Gothic Demi" panose="020B0703020102020204" pitchFamily="34" charset="0"/>
                <a:cs typeface="Tahoma" panose="020B0604030504040204" pitchFamily="34" charset="0"/>
              </a:rPr>
              <a:t>EDUCACIÓ</a:t>
            </a:r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N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923928" y="1311588"/>
            <a:ext cx="44644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370.1 G569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pt-BR" sz="2400" dirty="0" smtClean="0">
                <a:latin typeface="Franklin Gothic Demi" panose="020B0703020102020204" pitchFamily="34" charset="0"/>
              </a:rPr>
              <a:t>Gómez </a:t>
            </a:r>
            <a:r>
              <a:rPr lang="pt-BR" sz="2400" dirty="0" err="1">
                <a:latin typeface="Franklin Gothic Demi" panose="020B0703020102020204" pitchFamily="34" charset="0"/>
              </a:rPr>
              <a:t>Agudelo</a:t>
            </a:r>
            <a:r>
              <a:rPr lang="pt-BR" sz="2400" dirty="0">
                <a:latin typeface="Franklin Gothic Demi" panose="020B0703020102020204" pitchFamily="34" charset="0"/>
              </a:rPr>
              <a:t>, Jorge Wilson, 1978-  </a:t>
            </a:r>
            <a:endParaRPr lang="pt-BR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Enrumbar </a:t>
            </a:r>
            <a:r>
              <a:rPr lang="es-CO" sz="2400" b="1" dirty="0">
                <a:latin typeface="Franklin Gothic Demi" panose="020B0703020102020204" pitchFamily="34" charset="0"/>
              </a:rPr>
              <a:t>las aulas : reflexiones en torno a los espacios vitales de formación.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Ibagué </a:t>
            </a:r>
            <a:r>
              <a:rPr lang="es-CO" sz="2400" dirty="0">
                <a:latin typeface="Franklin Gothic Demi" panose="020B0703020102020204" pitchFamily="34" charset="0"/>
              </a:rPr>
              <a:t>: Universidad del Tolima, 2014.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77 </a:t>
            </a:r>
            <a:r>
              <a:rPr lang="es-CO" sz="2400" dirty="0">
                <a:latin typeface="Franklin Gothic Demi" panose="020B0703020102020204" pitchFamily="34" charset="0"/>
              </a:rPr>
              <a:t>páginas : ilustraciones ; 22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10101" r="12301" b="9050"/>
          <a:stretch/>
        </p:blipFill>
        <p:spPr>
          <a:xfrm>
            <a:off x="539552" y="1400829"/>
            <a:ext cx="2736304" cy="3696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53965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907704" y="40466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400" b="1" i="1">
                <a:latin typeface="Franklin Gothic Demi" panose="020B0703020102020204" pitchFamily="34" charset="0"/>
              </a:rPr>
              <a:t>UNIVERSIDADES – ADMINISTRACIÓN - COLOMBIA</a:t>
            </a:r>
            <a:endParaRPr lang="es-CO" sz="2400" b="1" i="1" dirty="0">
              <a:latin typeface="Franklin Gothic Demi" panose="020B0703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51920" y="1245106"/>
            <a:ext cx="4536504" cy="3852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378.006861 G896 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Guía </a:t>
            </a:r>
            <a:r>
              <a:rPr lang="es-CO" sz="2400" b="1" dirty="0">
                <a:latin typeface="Franklin Gothic Demi" panose="020B0703020102020204" pitchFamily="34" charset="0"/>
              </a:rPr>
              <a:t>para la creación e implementación de códigos de buen gobierno en las instituciones de educación superior.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Ministerio de Educación Nacional, 2013. 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84 </a:t>
            </a:r>
            <a:r>
              <a:rPr lang="es-CO" sz="2400" dirty="0">
                <a:latin typeface="Franklin Gothic Demi" panose="020B0703020102020204" pitchFamily="34" charset="0"/>
              </a:rPr>
              <a:t>páginas : ilustraciones, gráficos ; 23 cm.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6294" r="23153" b="6294"/>
          <a:stretch/>
        </p:blipFill>
        <p:spPr>
          <a:xfrm>
            <a:off x="323528" y="1270993"/>
            <a:ext cx="2880320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82501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907704" y="40466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400" b="1" i="1">
                <a:latin typeface="Franklin Gothic Demi" panose="020B0703020102020204" pitchFamily="34" charset="0"/>
                <a:cs typeface="Tahoma" panose="020B0604030504040204" pitchFamily="34" charset="0"/>
              </a:rPr>
              <a:t>PSICOPEDAGOGÍA  - APRENDIZAJE 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067944" y="1484783"/>
            <a:ext cx="4464496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dirty="0">
                <a:latin typeface="Franklin Gothic Demi" panose="020B0703020102020204" pitchFamily="34" charset="0"/>
              </a:rPr>
              <a:t>370.15 C744  </a:t>
            </a:r>
            <a:endParaRPr lang="es-CO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dirty="0" smtClean="0">
                <a:latin typeface="Franklin Gothic Demi" panose="020B0703020102020204" pitchFamily="34" charset="0"/>
              </a:rPr>
              <a:t>Cardoso </a:t>
            </a:r>
            <a:r>
              <a:rPr lang="es-CO" dirty="0">
                <a:latin typeface="Franklin Gothic Demi" panose="020B0703020102020204" pitchFamily="34" charset="0"/>
              </a:rPr>
              <a:t>Erlam, Néstor Roberto   </a:t>
            </a:r>
            <a:endParaRPr lang="es-CO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b="1" dirty="0" smtClean="0">
                <a:latin typeface="Franklin Gothic Demi" panose="020B0703020102020204" pitchFamily="34" charset="0"/>
              </a:rPr>
              <a:t>Concepciones </a:t>
            </a:r>
            <a:r>
              <a:rPr lang="es-CO" b="1" dirty="0">
                <a:latin typeface="Franklin Gothic Demi" panose="020B0703020102020204" pitchFamily="34" charset="0"/>
              </a:rPr>
              <a:t>de la naturaleza de la ciencia y de las relaciones ciencia, tecnología y sociedad : investigaciones en profesores, alumnos, lineamientos curriculares y textos escolares. </a:t>
            </a:r>
          </a:p>
          <a:p>
            <a:pPr>
              <a:defRPr/>
            </a:pPr>
            <a:r>
              <a:rPr lang="es-CO" dirty="0" smtClean="0">
                <a:latin typeface="Franklin Gothic Demi" panose="020B0703020102020204" pitchFamily="34" charset="0"/>
              </a:rPr>
              <a:t>Ibagué </a:t>
            </a:r>
            <a:r>
              <a:rPr lang="es-CO" dirty="0">
                <a:latin typeface="Franklin Gothic Demi" panose="020B0703020102020204" pitchFamily="34" charset="0"/>
              </a:rPr>
              <a:t>: Universidad del Tolima. Facultad de Ciencias de la Educación, 2013.  </a:t>
            </a:r>
          </a:p>
          <a:p>
            <a:pPr>
              <a:defRPr/>
            </a:pPr>
            <a:r>
              <a:rPr lang="es-CO" dirty="0" smtClean="0">
                <a:latin typeface="Franklin Gothic Demi" panose="020B0703020102020204" pitchFamily="34" charset="0"/>
              </a:rPr>
              <a:t>201 </a:t>
            </a:r>
            <a:r>
              <a:rPr lang="es-CO" dirty="0">
                <a:latin typeface="Franklin Gothic Demi" panose="020B0703020102020204" pitchFamily="34" charset="0"/>
              </a:rPr>
              <a:t>páginas : ilustraciones, gráficos ; 24 cm.</a:t>
            </a:r>
            <a:endParaRPr lang="es-ES_tradnl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es-ES_tradnl" sz="700" b="1" dirty="0"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s-ES_tradnl" sz="700" b="1" dirty="0"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s-ES_tradnl" sz="700" b="1" dirty="0"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11550" r="13608" b="12851"/>
          <a:stretch/>
        </p:blipFill>
        <p:spPr>
          <a:xfrm>
            <a:off x="431540" y="1304725"/>
            <a:ext cx="2952328" cy="3732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39964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907704" y="40466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400" b="1" i="1">
                <a:latin typeface="Franklin Gothic Demi" panose="020B0703020102020204" pitchFamily="34" charset="0"/>
              </a:rPr>
              <a:t>NOVELA INGLESA</a:t>
            </a:r>
            <a:endParaRPr lang="es-CO" sz="2400" b="1" i="1" dirty="0">
              <a:latin typeface="Franklin Gothic Demi" panose="020B0703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067944" y="1628800"/>
            <a:ext cx="4464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823.6 A87S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Austen</a:t>
            </a:r>
            <a:r>
              <a:rPr lang="es-CO" sz="2400" dirty="0">
                <a:latin typeface="Franklin Gothic Demi" panose="020B0703020102020204" pitchFamily="34" charset="0"/>
              </a:rPr>
              <a:t>, Jane, 1775-1817  </a:t>
            </a:r>
            <a:r>
              <a:rPr lang="es-CO" sz="2400" b="1" dirty="0">
                <a:latin typeface="Franklin Gothic Demi" panose="020B0703020102020204" pitchFamily="34" charset="0"/>
              </a:rPr>
              <a:t>Sentido y sensibilidad.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Penguin Random House, 2015.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412 </a:t>
            </a:r>
            <a:r>
              <a:rPr lang="es-CO" sz="2400" dirty="0">
                <a:latin typeface="Franklin Gothic Demi" panose="020B0703020102020204" pitchFamily="34" charset="0"/>
              </a:rPr>
              <a:t>páginas ; 19 cm.</a:t>
            </a:r>
            <a:endParaRPr lang="es-CO" sz="2400" b="1" i="1" dirty="0">
              <a:latin typeface="Franklin Gothic Demi" panose="020B0703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8000" r="15443" b="13251"/>
          <a:stretch/>
        </p:blipFill>
        <p:spPr>
          <a:xfrm>
            <a:off x="539552" y="1262961"/>
            <a:ext cx="2736304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09963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907704" y="40466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400" b="1" i="1">
                <a:latin typeface="Franklin Gothic Demi" panose="020B0703020102020204" pitchFamily="34" charset="0"/>
                <a:cs typeface="Tahoma" panose="020B0604030504040204" pitchFamily="34" charset="0"/>
              </a:rPr>
              <a:t>POESÍA COLOMBIANA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779912" y="1628800"/>
            <a:ext cx="43924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C861.6 G144C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Gaitán </a:t>
            </a:r>
            <a:r>
              <a:rPr lang="es-CO" sz="2400" dirty="0">
                <a:latin typeface="Franklin Gothic Demi" panose="020B0703020102020204" pitchFamily="34" charset="0"/>
              </a:rPr>
              <a:t>Bayona, Jorge Ladino  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Cenizas </a:t>
            </a:r>
            <a:r>
              <a:rPr lang="es-CO" sz="2400" b="1" dirty="0">
                <a:latin typeface="Franklin Gothic Demi" panose="020B0703020102020204" pitchFamily="34" charset="0"/>
              </a:rPr>
              <a:t>del bufón.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Ibagué </a:t>
            </a:r>
            <a:r>
              <a:rPr lang="es-CO" sz="2400" dirty="0">
                <a:latin typeface="Franklin Gothic Demi" panose="020B0703020102020204" pitchFamily="34" charset="0"/>
              </a:rPr>
              <a:t>: Universidad del Tolima, 2014.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90 </a:t>
            </a:r>
            <a:r>
              <a:rPr lang="es-CO" sz="2400" dirty="0">
                <a:latin typeface="Franklin Gothic Demi" panose="020B0703020102020204" pitchFamily="34" charset="0"/>
              </a:rPr>
              <a:t>páginas ; 21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es-ES_tradnl" sz="700" b="1" dirty="0"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s-ES_tradnl" sz="700" b="1" dirty="0"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s-ES_tradnl" sz="800" b="1" dirty="0"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t="10101" r="9424" b="13251"/>
          <a:stretch/>
        </p:blipFill>
        <p:spPr>
          <a:xfrm>
            <a:off x="539552" y="1270249"/>
            <a:ext cx="2547794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54306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907704" y="40466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POESÍA COLOMBIANA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779912" y="1628800"/>
            <a:ext cx="43924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C861.6 G144C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Gaitán </a:t>
            </a:r>
            <a:r>
              <a:rPr lang="es-CO" sz="2400" dirty="0">
                <a:latin typeface="Franklin Gothic Demi" panose="020B0703020102020204" pitchFamily="34" charset="0"/>
              </a:rPr>
              <a:t>Bayona, Jorge Ladino  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Cenizas </a:t>
            </a:r>
            <a:r>
              <a:rPr lang="es-CO" sz="2400" b="1" dirty="0">
                <a:latin typeface="Franklin Gothic Demi" panose="020B0703020102020204" pitchFamily="34" charset="0"/>
              </a:rPr>
              <a:t>del bufón.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Ibagué </a:t>
            </a:r>
            <a:r>
              <a:rPr lang="es-CO" sz="2400" dirty="0">
                <a:latin typeface="Franklin Gothic Demi" panose="020B0703020102020204" pitchFamily="34" charset="0"/>
              </a:rPr>
              <a:t>: Universidad del Tolima, 2014.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90 </a:t>
            </a:r>
            <a:r>
              <a:rPr lang="es-CO" sz="2400" dirty="0">
                <a:latin typeface="Franklin Gothic Demi" panose="020B0703020102020204" pitchFamily="34" charset="0"/>
              </a:rPr>
              <a:t>páginas ; 21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es-ES_tradnl" sz="700" b="1" dirty="0"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s-ES_tradnl" sz="700" b="1" dirty="0"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s-ES_tradnl" sz="800" b="1" dirty="0"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" t="11151" r="10731" b="4851"/>
          <a:stretch/>
        </p:blipFill>
        <p:spPr>
          <a:xfrm>
            <a:off x="320346" y="1280998"/>
            <a:ext cx="2708401" cy="3814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05321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835696" y="260648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000" b="1" i="1">
                <a:latin typeface="Franklin Gothic Demi" panose="020B0703020102020204" pitchFamily="34" charset="0"/>
              </a:rPr>
              <a:t>NEGOCIACIONES COLECTIVAS DE TRABAJO – LEGISLACIÓN - COLOMBIA</a:t>
            </a:r>
            <a:endParaRPr lang="es-CO" sz="2000" b="1" i="1" dirty="0">
              <a:latin typeface="Franklin Gothic Demi" panose="020B0703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707904" y="1252040"/>
            <a:ext cx="48965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000" dirty="0">
                <a:latin typeface="Franklin Gothic Demi" panose="020B0703020102020204" pitchFamily="34" charset="0"/>
              </a:rPr>
              <a:t>344.0189 A696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Arias</a:t>
            </a:r>
            <a:r>
              <a:rPr lang="es-CO" sz="2000" dirty="0">
                <a:latin typeface="Franklin Gothic Demi" panose="020B0703020102020204" pitchFamily="34" charset="0"/>
              </a:rPr>
              <a:t>, Jesús Alberto 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000" b="1" dirty="0" smtClean="0">
                <a:latin typeface="Franklin Gothic Demi" panose="020B0703020102020204" pitchFamily="34" charset="0"/>
              </a:rPr>
              <a:t>Causas </a:t>
            </a:r>
            <a:r>
              <a:rPr lang="es-CO" sz="2000" b="1" dirty="0">
                <a:latin typeface="Franklin Gothic Demi" panose="020B0703020102020204" pitchFamily="34" charset="0"/>
              </a:rPr>
              <a:t>materiales del conflicto laboral colectivo : aspectos económicos y jurídicos que determinan el surgimiento de los conflictos laborales con anterioridad al Pliego de Peticiones en Colombia : periodo 1991-2009. </a:t>
            </a: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Bogotá </a:t>
            </a:r>
            <a:r>
              <a:rPr lang="es-CO" sz="2000" dirty="0">
                <a:latin typeface="Franklin Gothic Demi" panose="020B0703020102020204" pitchFamily="34" charset="0"/>
              </a:rPr>
              <a:t>: Universidad La Gran Colombia, 2012. </a:t>
            </a:r>
          </a:p>
          <a:p>
            <a:pPr>
              <a:defRPr/>
            </a:pPr>
            <a:r>
              <a:rPr lang="it-IT" sz="2000" dirty="0" smtClean="0">
                <a:latin typeface="Franklin Gothic Demi" panose="020B0703020102020204" pitchFamily="34" charset="0"/>
              </a:rPr>
              <a:t>133 </a:t>
            </a:r>
            <a:r>
              <a:rPr lang="it-IT" sz="2000" dirty="0">
                <a:latin typeface="Franklin Gothic Demi" panose="020B0703020102020204" pitchFamily="34" charset="0"/>
              </a:rPr>
              <a:t>p. : il. ; 24 cm.</a:t>
            </a:r>
            <a:endParaRPr lang="es-CO" sz="2000" b="1" i="1" dirty="0">
              <a:latin typeface="Franklin Gothic Demi" panose="020B0703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t="8000" r="10732" b="16401"/>
          <a:stretch/>
        </p:blipFill>
        <p:spPr>
          <a:xfrm>
            <a:off x="395536" y="1229182"/>
            <a:ext cx="2711590" cy="3789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1174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1043608" y="5661248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dirty="0">
              <a:latin typeface="Franklin Gothic Book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1979712" y="260648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latin typeface="Franklin Gothic Demi" pitchFamily="34" charset="0"/>
                <a:cs typeface="Tahoma" pitchFamily="34" charset="0"/>
              </a:rPr>
              <a:t>HACIENDA PÚBLICA - COLOMBIA</a:t>
            </a:r>
            <a:endParaRPr lang="es-CO" sz="2400" dirty="0">
              <a:latin typeface="Franklin Gothic Demi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851920" y="1484784"/>
            <a:ext cx="42484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Franklin Gothic Demi" panose="020B0703020102020204" pitchFamily="34" charset="0"/>
              </a:rPr>
              <a:t>336.0986 O77  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Ortiz </a:t>
            </a:r>
            <a:r>
              <a:rPr lang="es-CO" sz="2400" b="1" dirty="0">
                <a:latin typeface="Franklin Gothic Demi" panose="020B0703020102020204" pitchFamily="34" charset="0"/>
              </a:rPr>
              <a:t>Bojacá, Armando, 1949-  Fundamentos de finanzas públicas. </a:t>
            </a: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b="1" dirty="0">
                <a:latin typeface="Franklin Gothic Demi" panose="020B0703020102020204" pitchFamily="34" charset="0"/>
              </a:rPr>
              <a:t>: Universidad de Bogotá Jorge Tadeo Lozano. Facultad de Contaduría Pública, 2005</a:t>
            </a:r>
            <a:r>
              <a:rPr lang="es-CO" sz="2400" b="1" dirty="0" smtClean="0">
                <a:latin typeface="Franklin Gothic Demi" panose="020B0703020102020204" pitchFamily="34" charset="0"/>
              </a:rPr>
              <a:t>.</a:t>
            </a: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 </a:t>
            </a:r>
            <a:r>
              <a:rPr lang="es-CO" sz="2400" b="1" dirty="0">
                <a:latin typeface="Franklin Gothic Demi" panose="020B0703020102020204" pitchFamily="34" charset="0"/>
              </a:rPr>
              <a:t>104 páginas ; 25 cm. </a:t>
            </a:r>
            <a:br>
              <a:rPr lang="es-CO" sz="2400" b="1" dirty="0">
                <a:latin typeface="Franklin Gothic Demi" panose="020B0703020102020204" pitchFamily="34" charset="0"/>
              </a:rPr>
            </a:br>
            <a:endParaRPr lang="es-CO" sz="2400" b="1" dirty="0">
              <a:latin typeface="Franklin Gothic Demi" panose="020B0703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2" t="14300" r="9160" b="10101"/>
          <a:stretch/>
        </p:blipFill>
        <p:spPr>
          <a:xfrm>
            <a:off x="359532" y="1332279"/>
            <a:ext cx="3096344" cy="3938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898124" y="432546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BOTÁNICA – CLASIFICACIÓN – COLOMBIA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779912" y="1628800"/>
            <a:ext cx="460851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581.9861 I622 V.4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Nieto</a:t>
            </a:r>
            <a:r>
              <a:rPr lang="es-CO" sz="2400" dirty="0">
                <a:latin typeface="Franklin Gothic Demi" panose="020B0703020102020204" pitchFamily="34" charset="0"/>
              </a:rPr>
              <a:t>, Patricia 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Inventario </a:t>
            </a:r>
            <a:r>
              <a:rPr lang="es-CO" sz="2400" b="1" dirty="0">
                <a:latin typeface="Franklin Gothic Demi" panose="020B0703020102020204" pitchFamily="34" charset="0"/>
              </a:rPr>
              <a:t>botánico de Colombia.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Medellín </a:t>
            </a:r>
            <a:r>
              <a:rPr lang="es-CO" sz="2400" dirty="0">
                <a:latin typeface="Franklin Gothic Demi" panose="020B0703020102020204" pitchFamily="34" charset="0"/>
              </a:rPr>
              <a:t>: Argos, 2012-2016.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volúmenes </a:t>
            </a:r>
            <a:r>
              <a:rPr lang="es-CO" sz="2400" dirty="0">
                <a:latin typeface="Franklin Gothic Demi" panose="020B0703020102020204" pitchFamily="34" charset="0"/>
              </a:rPr>
              <a:t>: ilustraciones, color ; 30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es-ES_tradnl" sz="2000" b="1" dirty="0">
              <a:latin typeface="Franklin Gothic Demi" panose="020B0703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" t="17451" r="9160" b="16400"/>
          <a:stretch/>
        </p:blipFill>
        <p:spPr>
          <a:xfrm>
            <a:off x="529972" y="1196752"/>
            <a:ext cx="2736304" cy="3928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24988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835696" y="260648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400" b="1" i="1" dirty="0">
                <a:latin typeface="Franklin Gothic Demi" panose="020B0703020102020204" pitchFamily="34" charset="0"/>
              </a:rPr>
              <a:t>Kalmanovitz Krauter, Salomón, 1943- --Pensamiento económico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779912" y="1628800"/>
            <a:ext cx="460851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330.9861 K15O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Kalmanovitz </a:t>
            </a:r>
            <a:r>
              <a:rPr lang="es-CO" sz="2400" dirty="0">
                <a:latin typeface="Franklin Gothic Demi" panose="020B0703020102020204" pitchFamily="34" charset="0"/>
              </a:rPr>
              <a:t>Krauter, Salomón, </a:t>
            </a:r>
            <a:r>
              <a:rPr lang="es-CO" sz="2400" dirty="0" smtClean="0">
                <a:latin typeface="Franklin Gothic Demi" panose="020B0703020102020204" pitchFamily="34" charset="0"/>
              </a:rPr>
              <a:t>1943-</a:t>
            </a:r>
            <a:r>
              <a:rPr lang="es-CO" sz="2400" b="1" dirty="0" smtClean="0">
                <a:latin typeface="Franklin Gothic Demi" panose="020B0703020102020204" pitchFamily="34" charset="0"/>
              </a:rPr>
              <a:t>Obra </a:t>
            </a:r>
            <a:r>
              <a:rPr lang="es-CO" sz="2400" b="1" dirty="0">
                <a:latin typeface="Franklin Gothic Demi" panose="020B0703020102020204" pitchFamily="34" charset="0"/>
              </a:rPr>
              <a:t>selecta.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Penguin Random House, c2017. 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570 </a:t>
            </a:r>
            <a:r>
              <a:rPr lang="es-CO" sz="2400" dirty="0">
                <a:latin typeface="Franklin Gothic Demi" panose="020B0703020102020204" pitchFamily="34" charset="0"/>
              </a:rPr>
              <a:t>páginas : ilustraciones, cuadros, gráficos ; 24 cm</a:t>
            </a:r>
            <a:endParaRPr lang="es-CO" sz="2400" b="1" i="1" dirty="0">
              <a:latin typeface="Franklin Gothic Demi" panose="020B0703020102020204" pitchFamily="34" charset="0"/>
            </a:endParaRPr>
          </a:p>
          <a:p>
            <a:pPr>
              <a:defRPr/>
            </a:pPr>
            <a:endParaRPr lang="es-CO" sz="2000" b="1" i="1" dirty="0">
              <a:latin typeface="Franklin Gothic Demi" panose="020B0703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" t="5900" r="13872" b="11151"/>
          <a:stretch/>
        </p:blipFill>
        <p:spPr>
          <a:xfrm>
            <a:off x="506850" y="1306908"/>
            <a:ext cx="2801708" cy="3825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10277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979712" y="490508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CASAS ECOLÓGICAS – DISEÑO Y CONSTRUCCIÓN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779912" y="1628800"/>
            <a:ext cx="46085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728.047 T238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Taylor-Foster</a:t>
            </a:r>
            <a:r>
              <a:rPr lang="es-CO" sz="2400" dirty="0">
                <a:latin typeface="Franklin Gothic Demi" panose="020B0703020102020204" pitchFamily="34" charset="0"/>
              </a:rPr>
              <a:t>, James,  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n-US" sz="2400" b="1" dirty="0" smtClean="0">
                <a:latin typeface="Franklin Gothic Demi" panose="020B0703020102020204" pitchFamily="34" charset="0"/>
              </a:rPr>
              <a:t>Elemental </a:t>
            </a:r>
            <a:r>
              <a:rPr lang="en-US" sz="2400" b="1" dirty="0">
                <a:latin typeface="Franklin Gothic Demi" panose="020B0703020102020204" pitchFamily="34" charset="0"/>
              </a:rPr>
              <a:t>living : contemporary houses in nature. </a:t>
            </a:r>
          </a:p>
          <a:p>
            <a:pPr>
              <a:defRPr/>
            </a:pPr>
            <a:r>
              <a:rPr lang="en-US" sz="2400" dirty="0" smtClean="0">
                <a:latin typeface="Franklin Gothic Demi" panose="020B0703020102020204" pitchFamily="34" charset="0"/>
              </a:rPr>
              <a:t>London </a:t>
            </a:r>
            <a:r>
              <a:rPr lang="en-US" sz="2400" dirty="0">
                <a:latin typeface="Franklin Gothic Demi" panose="020B0703020102020204" pitchFamily="34" charset="0"/>
              </a:rPr>
              <a:t>; New York : Phaidon Press Limited, 2016.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279 </a:t>
            </a:r>
            <a:r>
              <a:rPr lang="es-CO" sz="2400" dirty="0">
                <a:latin typeface="Franklin Gothic Demi" panose="020B0703020102020204" pitchFamily="34" charset="0"/>
              </a:rPr>
              <a:t>páginas : ilustraciones (algunas color) ; 30 cm.</a:t>
            </a:r>
            <a:endParaRPr lang="es-ES_tradnl" sz="2400" b="1" dirty="0">
              <a:latin typeface="Franklin Gothic Demi" panose="020B0703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" t="17451" r="9160" b="16400"/>
          <a:stretch/>
        </p:blipFill>
        <p:spPr>
          <a:xfrm>
            <a:off x="431394" y="1412776"/>
            <a:ext cx="2952620" cy="3732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94600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979712" y="335467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400" b="1" i="1">
                <a:latin typeface="Franklin Gothic Demi" panose="020B0703020102020204" pitchFamily="34" charset="0"/>
              </a:rPr>
              <a:t>INGENIERÍA DE ESTRUCTURAS – HISTORIA</a:t>
            </a:r>
            <a:endParaRPr lang="es-CO" sz="2400" b="1" i="1" dirty="0">
              <a:latin typeface="Franklin Gothic Demi" panose="020B0703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51920" y="1340768"/>
            <a:ext cx="46085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723 A224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Addis</a:t>
            </a:r>
            <a:r>
              <a:rPr lang="es-CO" sz="2400" dirty="0">
                <a:latin typeface="Franklin Gothic Demi" panose="020B0703020102020204" pitchFamily="34" charset="0"/>
              </a:rPr>
              <a:t>, William, 1949-,  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n-US" sz="2400" b="1" dirty="0" smtClean="0">
                <a:latin typeface="Franklin Gothic Demi" panose="020B0703020102020204" pitchFamily="34" charset="0"/>
              </a:rPr>
              <a:t>Building </a:t>
            </a:r>
            <a:r>
              <a:rPr lang="en-US" sz="2400" b="1" dirty="0">
                <a:latin typeface="Franklin Gothic Demi" panose="020B0703020102020204" pitchFamily="34" charset="0"/>
              </a:rPr>
              <a:t>: 3000 years of design engineering and construction. </a:t>
            </a:r>
            <a:r>
              <a:rPr lang="es-CO" sz="2400" dirty="0" smtClean="0">
                <a:latin typeface="Franklin Gothic Demi" panose="020B0703020102020204" pitchFamily="34" charset="0"/>
              </a:rPr>
              <a:t> </a:t>
            </a:r>
            <a:r>
              <a:rPr lang="en-US" sz="2400" dirty="0">
                <a:latin typeface="Franklin Gothic Demi" panose="020B0703020102020204" pitchFamily="34" charset="0"/>
              </a:rPr>
              <a:t>London : Phaidon Press, Inc., 2015. 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640 </a:t>
            </a:r>
            <a:r>
              <a:rPr lang="es-CO" sz="2400" dirty="0">
                <a:latin typeface="Franklin Gothic Demi" panose="020B0703020102020204" pitchFamily="34" charset="0"/>
              </a:rPr>
              <a:t>páginas : ilustraciones (algunas color), planos (blanco y negro) ; 25 cm.</a:t>
            </a:r>
            <a:endParaRPr lang="es-CO" sz="2400" b="1" i="1" dirty="0">
              <a:latin typeface="Franklin Gothic Demi" panose="020B0703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" t="13250" r="17014" b="20601"/>
          <a:stretch/>
        </p:blipFill>
        <p:spPr>
          <a:xfrm>
            <a:off x="431540" y="1372137"/>
            <a:ext cx="2952328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24737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979712" y="335467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400" b="1" i="1">
                <a:latin typeface="Franklin Gothic Demi" panose="020B0703020102020204" pitchFamily="34" charset="0"/>
                <a:cs typeface="Tahoma" panose="020B0604030504040204" pitchFamily="34" charset="0"/>
              </a:rPr>
              <a:t>ESPAÑOL – GRAMÁTICA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635896" y="1484784"/>
            <a:ext cx="46085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465 A958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Ávila</a:t>
            </a:r>
            <a:r>
              <a:rPr lang="es-CO" sz="2400" dirty="0">
                <a:latin typeface="Franklin Gothic Demi" panose="020B0703020102020204" pitchFamily="34" charset="0"/>
              </a:rPr>
              <a:t>, Fernando, 1952-  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Dónde </a:t>
            </a:r>
            <a:r>
              <a:rPr lang="es-CO" sz="2400" b="1" dirty="0">
                <a:latin typeface="Franklin Gothic Demi" panose="020B0703020102020204" pitchFamily="34" charset="0"/>
              </a:rPr>
              <a:t>va la coma.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Icono, 2013.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203 </a:t>
            </a:r>
            <a:r>
              <a:rPr lang="es-CO" sz="2400" dirty="0">
                <a:latin typeface="Franklin Gothic Demi" panose="020B0703020102020204" pitchFamily="34" charset="0"/>
              </a:rPr>
              <a:t>páginas ; 21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es-ES_tradnl" sz="3600" b="1" i="1" dirty="0"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11151" r="18584" b="8001"/>
          <a:stretch/>
        </p:blipFill>
        <p:spPr>
          <a:xfrm>
            <a:off x="395536" y="1223525"/>
            <a:ext cx="2736304" cy="3893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42945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979712" y="335467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400" b="1" i="1">
                <a:latin typeface="Franklin Gothic Demi" panose="020B0703020102020204" pitchFamily="34" charset="0"/>
              </a:rPr>
              <a:t>TRANSPORTE DE CARGA</a:t>
            </a:r>
            <a:endParaRPr lang="es-CO" sz="2400" b="1" i="1" dirty="0">
              <a:latin typeface="Franklin Gothic Demi" panose="020B0703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635896" y="1484784"/>
            <a:ext cx="46085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388.044 R696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Rodríguez </a:t>
            </a:r>
            <a:r>
              <a:rPr lang="es-CO" sz="2400" dirty="0">
                <a:latin typeface="Franklin Gothic Demi" panose="020B0703020102020204" pitchFamily="34" charset="0"/>
              </a:rPr>
              <a:t>Muñoz, Juan Carlos,  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Manual </a:t>
            </a:r>
            <a:r>
              <a:rPr lang="es-CO" sz="2400" b="1" dirty="0">
                <a:latin typeface="Franklin Gothic Demi" panose="020B0703020102020204" pitchFamily="34" charset="0"/>
              </a:rPr>
              <a:t>de transporte de carga. --</a:t>
            </a:r>
            <a:r>
              <a:rPr lang="es-CO" sz="2400" dirty="0">
                <a:latin typeface="Franklin Gothic Demi" panose="020B0703020102020204" pitchFamily="34" charset="0"/>
              </a:rPr>
              <a:t>Bogotá : Universidad de Bogotá Jorge Tadeo Lozano : Colfecar, 2017.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362 </a:t>
            </a:r>
            <a:r>
              <a:rPr lang="es-CO" sz="2400" dirty="0">
                <a:latin typeface="Franklin Gothic Demi" panose="020B0703020102020204" pitchFamily="34" charset="0"/>
              </a:rPr>
              <a:t>páginas : ilustraciones (algunas color) ; 22 cm.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13650" r="8895" b="14952"/>
          <a:stretch/>
        </p:blipFill>
        <p:spPr>
          <a:xfrm>
            <a:off x="323528" y="1268760"/>
            <a:ext cx="2880320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33137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2101645" y="499282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400" b="1" i="1">
                <a:latin typeface="Franklin Gothic Demi" panose="020B0703020102020204" pitchFamily="34" charset="0"/>
                <a:cs typeface="Tahoma" panose="020B0604030504040204" pitchFamily="34" charset="0"/>
              </a:rPr>
              <a:t>FOTOGRAFÍA DIGITAL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635896" y="1484784"/>
            <a:ext cx="460851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000" dirty="0">
                <a:latin typeface="Franklin Gothic Demi" panose="020B0703020102020204" pitchFamily="34" charset="0"/>
              </a:rPr>
              <a:t>778.3 T187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Acosta </a:t>
            </a:r>
            <a:r>
              <a:rPr lang="es-CO" sz="2000" dirty="0">
                <a:latin typeface="Franklin Gothic Demi" panose="020B0703020102020204" pitchFamily="34" charset="0"/>
              </a:rPr>
              <a:t>Triana, Paula Andrea, </a:t>
            </a:r>
            <a:r>
              <a:rPr lang="es-CO" sz="2000" dirty="0" smtClean="0">
                <a:latin typeface="Franklin Gothic Demi" panose="020B0703020102020204" pitchFamily="34" charset="0"/>
              </a:rPr>
              <a:t>compilador</a:t>
            </a:r>
          </a:p>
          <a:p>
            <a:pPr>
              <a:defRPr/>
            </a:pPr>
            <a:r>
              <a:rPr lang="es-CO" sz="2000" b="1" dirty="0" smtClean="0">
                <a:latin typeface="Franklin Gothic Demi" panose="020B0703020102020204" pitchFamily="34" charset="0"/>
              </a:rPr>
              <a:t>Tarjeta </a:t>
            </a:r>
            <a:r>
              <a:rPr lang="es-CO" sz="2000" b="1" dirty="0">
                <a:latin typeface="Franklin Gothic Demi" panose="020B0703020102020204" pitchFamily="34" charset="0"/>
              </a:rPr>
              <a:t>de memoria / memory card : ensayos sobre fotografía contemporánea. </a:t>
            </a: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Bogotá </a:t>
            </a:r>
            <a:r>
              <a:rPr lang="es-CO" sz="2000" dirty="0">
                <a:latin typeface="Franklin Gothic Demi" panose="020B0703020102020204" pitchFamily="34" charset="0"/>
              </a:rPr>
              <a:t>: Universidad de Bogotá Jorge Tadeo Lozano ; Politécnico Grancolombiano, 2016. </a:t>
            </a: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276 </a:t>
            </a:r>
            <a:r>
              <a:rPr lang="es-CO" sz="2000" dirty="0">
                <a:latin typeface="Franklin Gothic Demi" panose="020B0703020102020204" pitchFamily="34" charset="0"/>
              </a:rPr>
              <a:t>páginas : ilustraciones (algunas color), fotografías ; 22 cm.</a:t>
            </a:r>
            <a:endParaRPr lang="es-ES_tradnl" sz="2000" b="1" i="1" dirty="0">
              <a:latin typeface="Franklin Gothic Demi" panose="020B0703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17451" r="10730" b="15350"/>
          <a:stretch/>
        </p:blipFill>
        <p:spPr>
          <a:xfrm>
            <a:off x="467544" y="1447484"/>
            <a:ext cx="2736304" cy="3656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12038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2101645" y="499282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400" b="1" i="1">
                <a:latin typeface="Franklin Gothic Demi" panose="020B0703020102020204" pitchFamily="34" charset="0"/>
              </a:rPr>
              <a:t>CINE DE ACCIÓN</a:t>
            </a:r>
            <a:endParaRPr lang="es-CO" sz="2400" b="1" i="1" dirty="0">
              <a:latin typeface="Franklin Gothic Demi" panose="020B0703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995936" y="1556792"/>
            <a:ext cx="46085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000" dirty="0">
                <a:latin typeface="Franklin Gothic Demi" panose="020B0703020102020204" pitchFamily="34" charset="0"/>
              </a:rPr>
              <a:t>791.436 C967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Cuéllar</a:t>
            </a:r>
            <a:r>
              <a:rPr lang="es-CO" sz="2000" dirty="0">
                <a:latin typeface="Franklin Gothic Demi" panose="020B0703020102020204" pitchFamily="34" charset="0"/>
              </a:rPr>
              <a:t>, María 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000" b="1" dirty="0" smtClean="0">
                <a:latin typeface="Franklin Gothic Demi" panose="020B0703020102020204" pitchFamily="34" charset="0"/>
              </a:rPr>
              <a:t>¡</a:t>
            </a:r>
            <a:r>
              <a:rPr lang="es-CO" sz="2000" b="1" dirty="0" err="1">
                <a:latin typeface="Franklin Gothic Demi" panose="020B0703020102020204" pitchFamily="34" charset="0"/>
              </a:rPr>
              <a:t>Bang</a:t>
            </a:r>
            <a:r>
              <a:rPr lang="es-CO" sz="2000" b="1" dirty="0">
                <a:latin typeface="Franklin Gothic Demi" panose="020B0703020102020204" pitchFamily="34" charset="0"/>
              </a:rPr>
              <a:t>! : el goce en el cine de acción. </a:t>
            </a: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Bogotá </a:t>
            </a:r>
            <a:r>
              <a:rPr lang="es-CO" sz="2000" dirty="0">
                <a:latin typeface="Franklin Gothic Demi" panose="020B0703020102020204" pitchFamily="34" charset="0"/>
              </a:rPr>
              <a:t>: Universidad de Bogotá Jorge Tadeo Lozano. Facultad de Ciencias Sociales. Departamento de Comunicación Social y Cinematografía, c2017.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98 </a:t>
            </a:r>
            <a:r>
              <a:rPr lang="es-CO" sz="2000" dirty="0">
                <a:latin typeface="Franklin Gothic Demi" panose="020B0703020102020204" pitchFamily="34" charset="0"/>
              </a:rPr>
              <a:t>páginas : ilustraciones (algunas color), fotos ; 22 cm.</a:t>
            </a:r>
            <a:endParaRPr lang="es-CO" sz="2000" b="1" i="1" dirty="0">
              <a:latin typeface="Franklin Gothic Demi" panose="020B0703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3" t="22050" r="5753" b="18101"/>
          <a:stretch/>
        </p:blipFill>
        <p:spPr>
          <a:xfrm>
            <a:off x="395536" y="1268760"/>
            <a:ext cx="3024336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12635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691680" y="448802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400" b="1" i="1">
                <a:latin typeface="Franklin Gothic Demi" panose="020B0703020102020204" pitchFamily="34" charset="0"/>
                <a:cs typeface="Tahoma" panose="020B0604030504040204" pitchFamily="34" charset="0"/>
              </a:rPr>
              <a:t>LECTURA – ENSEÑANZA CORRECTIVA – TÉCNICAS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923928" y="1484784"/>
            <a:ext cx="46085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808.066 C343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Cassany</a:t>
            </a:r>
            <a:r>
              <a:rPr lang="es-CO" sz="2400" dirty="0">
                <a:latin typeface="Franklin Gothic Demi" panose="020B0703020102020204" pitchFamily="34" charset="0"/>
              </a:rPr>
              <a:t>, Daniel  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Taller </a:t>
            </a:r>
            <a:r>
              <a:rPr lang="es-CO" sz="2400" b="1" dirty="0">
                <a:latin typeface="Franklin Gothic Demi" panose="020B0703020102020204" pitchFamily="34" charset="0"/>
              </a:rPr>
              <a:t>de textos : leer, escribir y comentar en el aula</a:t>
            </a:r>
            <a:r>
              <a:rPr lang="es-CO" sz="2400" b="1" dirty="0" smtClean="0">
                <a:latin typeface="Franklin Gothic Demi" panose="020B0703020102020204" pitchFamily="34" charset="0"/>
              </a:rPr>
              <a:t>.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Barcelona </a:t>
            </a:r>
            <a:r>
              <a:rPr lang="es-CO" sz="2400" dirty="0">
                <a:latin typeface="Franklin Gothic Demi" panose="020B0703020102020204" pitchFamily="34" charset="0"/>
              </a:rPr>
              <a:t>: Paidós Ibérica, 2006. 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187 </a:t>
            </a:r>
            <a:r>
              <a:rPr lang="es-CO" sz="2400" dirty="0">
                <a:latin typeface="Franklin Gothic Demi" panose="020B0703020102020204" pitchFamily="34" charset="0"/>
              </a:rPr>
              <a:t>páginas ; 22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4" t="12200" r="15443" b="12200"/>
          <a:stretch/>
        </p:blipFill>
        <p:spPr>
          <a:xfrm>
            <a:off x="539552" y="1285030"/>
            <a:ext cx="2736304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02536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835696" y="428830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000" b="1" i="1">
                <a:latin typeface="Franklin Gothic Demi" panose="020B0703020102020204" pitchFamily="34" charset="0"/>
              </a:rPr>
              <a:t>IMPRESIÓN (ARTES GRÁFICAS) – MANUALES DE ESTILO</a:t>
            </a:r>
            <a:endParaRPr lang="es-CO" sz="2000" b="1" i="1" dirty="0">
              <a:latin typeface="Franklin Gothic Demi" panose="020B0703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923928" y="1412776"/>
            <a:ext cx="43204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808.027 Z392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Zavala </a:t>
            </a:r>
            <a:r>
              <a:rPr lang="es-CO" sz="2400" dirty="0">
                <a:latin typeface="Franklin Gothic Demi" panose="020B0703020102020204" pitchFamily="34" charset="0"/>
              </a:rPr>
              <a:t>Ruiz, Roberto  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El </a:t>
            </a:r>
            <a:r>
              <a:rPr lang="es-CO" sz="2400" b="1" dirty="0">
                <a:latin typeface="Franklin Gothic Demi" panose="020B0703020102020204" pitchFamily="34" charset="0"/>
              </a:rPr>
              <a:t>libro y sus orillas : tipografía, originales, redacción, corrección de estilo y de pruebas.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México </a:t>
            </a:r>
            <a:r>
              <a:rPr lang="es-CO" sz="2400" dirty="0">
                <a:latin typeface="Franklin Gothic Demi" panose="020B0703020102020204" pitchFamily="34" charset="0"/>
              </a:rPr>
              <a:t>: Fondo de Cultura Económica, 2012. 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xvi</a:t>
            </a:r>
            <a:r>
              <a:rPr lang="es-CO" sz="2400" dirty="0">
                <a:latin typeface="Franklin Gothic Demi" panose="020B0703020102020204" pitchFamily="34" charset="0"/>
              </a:rPr>
              <a:t>, 431 páginas ; 23 cm.</a:t>
            </a:r>
            <a:endParaRPr lang="es-CO" sz="2400" b="1" i="1" dirty="0">
              <a:latin typeface="Franklin Gothic Demi" panose="020B0703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10101" r="6018" b="10101"/>
          <a:stretch/>
        </p:blipFill>
        <p:spPr>
          <a:xfrm>
            <a:off x="539552" y="1337145"/>
            <a:ext cx="2886425" cy="3876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2648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589240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1907703" y="483228"/>
            <a:ext cx="639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latin typeface="Franklin Gothic Demi" pitchFamily="34" charset="0"/>
                <a:cs typeface="Tahoma" pitchFamily="34" charset="0"/>
              </a:rPr>
              <a:t>COMERCIO INTERNACIONAL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851920" y="1328103"/>
            <a:ext cx="39604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382 LL77C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Lleras </a:t>
            </a:r>
            <a:r>
              <a:rPr lang="es-CO" sz="2400" dirty="0">
                <a:latin typeface="Franklin Gothic Demi" panose="020B0703020102020204" pitchFamily="34" charset="0"/>
              </a:rPr>
              <a:t>Restrepo, Carlos, 1908-1994,  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Comercio </a:t>
            </a:r>
            <a:r>
              <a:rPr lang="es-CO" sz="2400" b="1" dirty="0">
                <a:latin typeface="Franklin Gothic Demi" panose="020B0703020102020204" pitchFamily="34" charset="0"/>
              </a:rPr>
              <a:t>internacional.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Universidad de Bogotá Jorge Tadeo Lozano, 2009.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388 </a:t>
            </a:r>
            <a:r>
              <a:rPr lang="es-CO" sz="2400" dirty="0">
                <a:latin typeface="Franklin Gothic Demi" panose="020B0703020102020204" pitchFamily="34" charset="0"/>
              </a:rPr>
              <a:t>páginas ; 24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  <a:p>
            <a:endParaRPr lang="es-ES_tradnl" sz="3200" b="1" i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8000" r="9160" b="12201"/>
          <a:stretch/>
        </p:blipFill>
        <p:spPr>
          <a:xfrm>
            <a:off x="350573" y="1328103"/>
            <a:ext cx="3114261" cy="3961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835696" y="428830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400" b="1" i="1">
                <a:latin typeface="Franklin Gothic Demi" panose="020B0703020102020204" pitchFamily="34" charset="0"/>
                <a:cs typeface="Tahoma" panose="020B0604030504040204" pitchFamily="34" charset="0"/>
              </a:rPr>
              <a:t>ESPAÑOL - DICCIONARIOS 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9051" r="7589" b="10100"/>
          <a:stretch/>
        </p:blipFill>
        <p:spPr>
          <a:xfrm>
            <a:off x="539552" y="1319325"/>
            <a:ext cx="2808312" cy="3928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/>
          <p:cNvSpPr txBox="1"/>
          <p:nvPr/>
        </p:nvSpPr>
        <p:spPr>
          <a:xfrm>
            <a:off x="3779912" y="1319325"/>
            <a:ext cx="40324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R463 R288DICCI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Real </a:t>
            </a:r>
            <a:r>
              <a:rPr lang="es-CO" sz="2400" dirty="0">
                <a:latin typeface="Franklin Gothic Demi" panose="020B0703020102020204" pitchFamily="34" charset="0"/>
              </a:rPr>
              <a:t>Academia Española  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Diccionario </a:t>
            </a:r>
            <a:r>
              <a:rPr lang="es-CO" sz="2400" b="1" dirty="0">
                <a:latin typeface="Franklin Gothic Demi" panose="020B0703020102020204" pitchFamily="34" charset="0"/>
              </a:rPr>
              <a:t>de la lengua española.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Vigésimotercera </a:t>
            </a:r>
            <a:r>
              <a:rPr lang="es-CO" sz="2400" dirty="0">
                <a:latin typeface="Franklin Gothic Demi" panose="020B0703020102020204" pitchFamily="34" charset="0"/>
              </a:rPr>
              <a:t>edición. 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Real Academia Española : Edición del Tricentenario, 2014.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2 </a:t>
            </a:r>
            <a:r>
              <a:rPr lang="es-CO" sz="2400" dirty="0">
                <a:latin typeface="Franklin Gothic Demi" panose="020B0703020102020204" pitchFamily="34" charset="0"/>
              </a:rPr>
              <a:t>volúmenes ; 23 cm.</a:t>
            </a:r>
            <a:endParaRPr lang="es-ES_tradnl" sz="2400" b="1" dirty="0">
              <a:latin typeface="Franklin Gothic Demi" panose="020B0703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8266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835696" y="428830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400" b="1" i="1">
                <a:latin typeface="Franklin Gothic Demi" panose="020B0703020102020204" pitchFamily="34" charset="0"/>
              </a:rPr>
              <a:t>ARTE DE ESCRIBIR </a:t>
            </a:r>
            <a:endParaRPr lang="es-CO" sz="2400" b="1" i="1" dirty="0">
              <a:latin typeface="Franklin Gothic Demi" panose="020B07030201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923928" y="1772815"/>
            <a:ext cx="38884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808.02 H868  Hoyos Restrepo, Andrés 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Manual </a:t>
            </a:r>
            <a:r>
              <a:rPr lang="es-CO" sz="2400" b="1" dirty="0">
                <a:latin typeface="Franklin Gothic Demi" panose="020B0703020102020204" pitchFamily="34" charset="0"/>
              </a:rPr>
              <a:t>de escritura.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Malpensante, 2015. 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193 </a:t>
            </a:r>
            <a:r>
              <a:rPr lang="es-CO" sz="2400" dirty="0">
                <a:latin typeface="Franklin Gothic Demi" panose="020B0703020102020204" pitchFamily="34" charset="0"/>
              </a:rPr>
              <a:t>páginas ; 21 cm.</a:t>
            </a:r>
            <a:endParaRPr lang="es-CO" sz="2400" b="1" i="1" dirty="0">
              <a:latin typeface="Franklin Gothic Demi" panose="020B0703020102020204" pitchFamily="34" charset="0"/>
            </a:endParaRPr>
          </a:p>
          <a:p>
            <a:pPr>
              <a:defRPr/>
            </a:pPr>
            <a:endParaRPr lang="es-CO" sz="2400" b="1" i="1" dirty="0">
              <a:latin typeface="Franklin Gothic Demi" panose="020B0703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8" t="11550" r="12036" b="12851"/>
          <a:stretch/>
        </p:blipFill>
        <p:spPr>
          <a:xfrm>
            <a:off x="539552" y="1196752"/>
            <a:ext cx="2880320" cy="3935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50356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2123728" y="492698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400" b="1" i="1">
                <a:latin typeface="Franklin Gothic Demi" panose="020B0703020102020204" pitchFamily="34" charset="0"/>
              </a:rPr>
              <a:t>AGRICULTURA URBANA</a:t>
            </a:r>
            <a:endParaRPr lang="es-CO" sz="2400" b="1" i="1" dirty="0">
              <a:latin typeface="Franklin Gothic Demi" panose="020B07030201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923928" y="1484784"/>
            <a:ext cx="45365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630 A278A  Salle, Janine de la,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n-US" sz="2400" b="1" dirty="0" smtClean="0">
                <a:latin typeface="Franklin Gothic Demi" panose="020B0703020102020204" pitchFamily="34" charset="0"/>
              </a:rPr>
              <a:t>Agricultural </a:t>
            </a:r>
            <a:r>
              <a:rPr lang="en-US" sz="2400" b="1" dirty="0">
                <a:latin typeface="Franklin Gothic Demi" panose="020B0703020102020204" pitchFamily="34" charset="0"/>
              </a:rPr>
              <a:t>urbanism : handbook for building sustainable food &amp; agriculture systems in 21st century cities.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[</a:t>
            </a:r>
            <a:r>
              <a:rPr lang="es-CO" sz="2400" dirty="0">
                <a:latin typeface="Franklin Gothic Demi" panose="020B0703020102020204" pitchFamily="34" charset="0"/>
              </a:rPr>
              <a:t>Canadá] : GFB, 2015. </a:t>
            </a:r>
            <a:r>
              <a:rPr lang="pt-BR" sz="2400" dirty="0" err="1">
                <a:latin typeface="Franklin Gothic Demi" panose="020B0703020102020204" pitchFamily="34" charset="0"/>
              </a:rPr>
              <a:t>iii</a:t>
            </a:r>
            <a:r>
              <a:rPr lang="pt-BR" sz="2400" dirty="0">
                <a:latin typeface="Franklin Gothic Demi" panose="020B0703020102020204" pitchFamily="34" charset="0"/>
              </a:rPr>
              <a:t>, 250 páginas : ilustraciones , fotos ; 23 cm</a:t>
            </a:r>
            <a:r>
              <a:rPr lang="es-CO" sz="2400" dirty="0">
                <a:latin typeface="Franklin Gothic Demi" panose="020B0703020102020204" pitchFamily="34" charset="0"/>
              </a:rPr>
              <a:t> </a:t>
            </a:r>
            <a:endParaRPr lang="es-CO" sz="2400" b="1" i="1" dirty="0">
              <a:latin typeface="Franklin Gothic Demi" panose="020B0703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" t="5901" r="6018" b="10100"/>
          <a:stretch/>
        </p:blipFill>
        <p:spPr>
          <a:xfrm>
            <a:off x="467544" y="1319325"/>
            <a:ext cx="2880320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04263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763688" y="404664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400" b="1" i="1">
                <a:latin typeface="Franklin Gothic Demi" panose="020B0703020102020204" pitchFamily="34" charset="0"/>
                <a:cs typeface="Tahoma" panose="020B0604030504040204" pitchFamily="34" charset="0"/>
              </a:rPr>
              <a:t>ARTE DE ESCRIBIR 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810903" y="1412776"/>
            <a:ext cx="40014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461 C343 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Cassany</a:t>
            </a:r>
            <a:r>
              <a:rPr lang="es-CO" sz="2400" dirty="0">
                <a:latin typeface="Franklin Gothic Demi" panose="020B0703020102020204" pitchFamily="34" charset="0"/>
              </a:rPr>
              <a:t>, Daniel  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Reparar </a:t>
            </a:r>
            <a:r>
              <a:rPr lang="es-CO" sz="2400" b="1" dirty="0">
                <a:latin typeface="Franklin Gothic Demi" panose="020B0703020102020204" pitchFamily="34" charset="0"/>
              </a:rPr>
              <a:t>la escritura : didáctica de la corrección de lo escrito.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Barcelona </a:t>
            </a:r>
            <a:r>
              <a:rPr lang="es-CO" sz="2400" dirty="0">
                <a:latin typeface="Franklin Gothic Demi" panose="020B0703020102020204" pitchFamily="34" charset="0"/>
              </a:rPr>
              <a:t>: </a:t>
            </a:r>
            <a:r>
              <a:rPr lang="es-CO" sz="2400" dirty="0" err="1">
                <a:latin typeface="Franklin Gothic Demi" panose="020B0703020102020204" pitchFamily="34" charset="0"/>
              </a:rPr>
              <a:t>Graó</a:t>
            </a:r>
            <a:r>
              <a:rPr lang="es-CO" sz="2400" dirty="0">
                <a:latin typeface="Franklin Gothic Demi" panose="020B0703020102020204" pitchFamily="34" charset="0"/>
              </a:rPr>
              <a:t>, 2007.  </a:t>
            </a:r>
            <a:r>
              <a:rPr lang="es-CO" sz="2400" dirty="0" smtClean="0">
                <a:latin typeface="Franklin Gothic Demi" panose="020B0703020102020204" pitchFamily="34" charset="0"/>
              </a:rPr>
              <a:t>129 </a:t>
            </a:r>
            <a:r>
              <a:rPr lang="es-CO" sz="2400" dirty="0">
                <a:latin typeface="Franklin Gothic Demi" panose="020B0703020102020204" pitchFamily="34" charset="0"/>
              </a:rPr>
              <a:t>páginas : ilustraciones ; 24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t="8000" r="7589" b="13251"/>
          <a:stretch/>
        </p:blipFill>
        <p:spPr>
          <a:xfrm>
            <a:off x="343598" y="1234801"/>
            <a:ext cx="3076274" cy="3769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18981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979712" y="404664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400" b="1" i="1">
                <a:latin typeface="Franklin Gothic Demi" panose="020B0703020102020204" pitchFamily="34" charset="0"/>
              </a:rPr>
              <a:t>CALENTAMIENTO GLOBAL</a:t>
            </a:r>
            <a:endParaRPr lang="es-CO" sz="2400" b="1" i="1" dirty="0">
              <a:latin typeface="Franklin Gothic Demi" panose="020B07030201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995936" y="1309657"/>
            <a:ext cx="43204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363.73874 G666O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Gore</a:t>
            </a:r>
            <a:r>
              <a:rPr lang="es-CO" sz="2400" dirty="0">
                <a:latin typeface="Franklin Gothic Demi" panose="020B0703020102020204" pitchFamily="34" charset="0"/>
              </a:rPr>
              <a:t>, Albert, 1948-  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n-US" sz="2400" b="1" dirty="0" smtClean="0">
                <a:latin typeface="Franklin Gothic Demi" panose="020B0703020102020204" pitchFamily="34" charset="0"/>
              </a:rPr>
              <a:t>Our </a:t>
            </a:r>
            <a:r>
              <a:rPr lang="en-US" sz="2400" b="1" dirty="0">
                <a:latin typeface="Franklin Gothic Demi" panose="020B0703020102020204" pitchFamily="34" charset="0"/>
              </a:rPr>
              <a:t>choice : a plan to solve the climate crisis.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Emmaus</a:t>
            </a:r>
            <a:r>
              <a:rPr lang="es-CO" sz="2400" dirty="0">
                <a:latin typeface="Franklin Gothic Demi" panose="020B0703020102020204" pitchFamily="34" charset="0"/>
              </a:rPr>
              <a:t>, PA : Rodale, c2009. 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414 </a:t>
            </a:r>
            <a:r>
              <a:rPr lang="es-CO" sz="2400" dirty="0">
                <a:latin typeface="Franklin Gothic Demi" panose="020B0703020102020204" pitchFamily="34" charset="0"/>
              </a:rPr>
              <a:t>páginas : ilustraciones (algunas color), mapas ; 23 cm.</a:t>
            </a:r>
            <a:endParaRPr lang="es-CO" sz="2400" b="1" i="1" dirty="0">
              <a:latin typeface="Franklin Gothic Demi" panose="020B0703020102020204" pitchFamily="34" charset="0"/>
            </a:endParaRPr>
          </a:p>
          <a:p>
            <a:pPr>
              <a:defRPr/>
            </a:pPr>
            <a:endParaRPr lang="es-CO" sz="2400" b="1" i="1" dirty="0">
              <a:latin typeface="Franklin Gothic Demi" panose="020B0703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" t="16400" r="6019" b="16400"/>
          <a:stretch/>
        </p:blipFill>
        <p:spPr>
          <a:xfrm>
            <a:off x="419163" y="1288273"/>
            <a:ext cx="2689049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43958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979712" y="404664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POLÍTICA AMBIENTAL – ESTADOS </a:t>
            </a:r>
            <a:r>
              <a:rPr lang="es-ES_tradnl" sz="2400" b="1" i="1" dirty="0" smtClean="0">
                <a:latin typeface="Franklin Gothic Demi" panose="020B0703020102020204" pitchFamily="34" charset="0"/>
                <a:cs typeface="Tahoma" panose="020B0604030504040204" pitchFamily="34" charset="0"/>
              </a:rPr>
              <a:t>UNIDOS</a:t>
            </a:r>
            <a:endParaRPr lang="es-CO" sz="2400" b="1" i="1" dirty="0">
              <a:latin typeface="Franklin Gothic Demi" panose="020B07030201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995936" y="1439314"/>
            <a:ext cx="432048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304.2 M149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McHarg</a:t>
            </a:r>
            <a:r>
              <a:rPr lang="es-CO" sz="2400" dirty="0">
                <a:latin typeface="Franklin Gothic Demi" panose="020B0703020102020204" pitchFamily="34" charset="0"/>
              </a:rPr>
              <a:t>, </a:t>
            </a:r>
            <a:r>
              <a:rPr lang="es-CO" sz="2400" dirty="0" err="1">
                <a:latin typeface="Franklin Gothic Demi" panose="020B0703020102020204" pitchFamily="34" charset="0"/>
              </a:rPr>
              <a:t>Ian</a:t>
            </a:r>
            <a:r>
              <a:rPr lang="es-CO" sz="2400" dirty="0">
                <a:latin typeface="Franklin Gothic Demi" panose="020B0703020102020204" pitchFamily="34" charset="0"/>
              </a:rPr>
              <a:t> L.  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Design </a:t>
            </a:r>
            <a:r>
              <a:rPr lang="es-CO" sz="2400" b="1" dirty="0">
                <a:latin typeface="Franklin Gothic Demi" panose="020B0703020102020204" pitchFamily="34" charset="0"/>
              </a:rPr>
              <a:t>with nature. </a:t>
            </a:r>
          </a:p>
          <a:p>
            <a:pPr>
              <a:defRPr/>
            </a:pPr>
            <a:r>
              <a:rPr lang="en-US" sz="2400" dirty="0" smtClean="0">
                <a:latin typeface="Franklin Gothic Demi" panose="020B0703020102020204" pitchFamily="34" charset="0"/>
              </a:rPr>
              <a:t>New </a:t>
            </a:r>
            <a:r>
              <a:rPr lang="en-US" sz="2400" dirty="0">
                <a:latin typeface="Franklin Gothic Demi" panose="020B0703020102020204" pitchFamily="34" charset="0"/>
              </a:rPr>
              <a:t>York : J. Wiley, c1992.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ix</a:t>
            </a:r>
            <a:r>
              <a:rPr lang="es-CO" sz="2400" dirty="0">
                <a:latin typeface="Franklin Gothic Demi" panose="020B0703020102020204" pitchFamily="34" charset="0"/>
              </a:rPr>
              <a:t>, 197 páginas : ilustraciones (algunas color), maps (algunas color) ; 29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es-MX" sz="5400" dirty="0">
              <a:latin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" t="9051" r="9160" b="34250"/>
          <a:stretch/>
        </p:blipFill>
        <p:spPr>
          <a:xfrm>
            <a:off x="323528" y="1439314"/>
            <a:ext cx="2952328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853207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979712" y="404664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400" b="1" i="1">
                <a:latin typeface="Franklin Gothic Demi" panose="020B0703020102020204" pitchFamily="34" charset="0"/>
              </a:rPr>
              <a:t>ARQUITECTOS ITALIANOS – SIGLO XX</a:t>
            </a:r>
            <a:endParaRPr lang="es-CO" sz="2400" b="1" i="1" dirty="0">
              <a:latin typeface="Franklin Gothic Demi" panose="020B0703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t="8000" r="10730" b="13251"/>
          <a:stretch/>
        </p:blipFill>
        <p:spPr>
          <a:xfrm>
            <a:off x="395536" y="1432533"/>
            <a:ext cx="2736304" cy="3694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/>
          <p:cNvSpPr txBox="1"/>
          <p:nvPr/>
        </p:nvSpPr>
        <p:spPr>
          <a:xfrm>
            <a:off x="3779912" y="1340768"/>
            <a:ext cx="4392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000" dirty="0">
                <a:latin typeface="Franklin Gothic Demi" panose="020B0703020102020204" pitchFamily="34" charset="0"/>
              </a:rPr>
              <a:t>720.924 M478 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000" dirty="0" err="1" smtClean="0">
                <a:latin typeface="Franklin Gothic Demi" panose="020B0703020102020204" pitchFamily="34" charset="0"/>
              </a:rPr>
              <a:t>Niglio</a:t>
            </a:r>
            <a:r>
              <a:rPr lang="es-CO" sz="2000" dirty="0">
                <a:latin typeface="Franklin Gothic Demi" panose="020B0703020102020204" pitchFamily="34" charset="0"/>
              </a:rPr>
              <a:t>, Olimpia, autor.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000" b="1" dirty="0" smtClean="0">
                <a:latin typeface="Franklin Gothic Demi" panose="020B0703020102020204" pitchFamily="34" charset="0"/>
              </a:rPr>
              <a:t>Angiolo </a:t>
            </a:r>
            <a:r>
              <a:rPr lang="es-CO" sz="2000" b="1" dirty="0">
                <a:latin typeface="Franklin Gothic Demi" panose="020B0703020102020204" pitchFamily="34" charset="0"/>
              </a:rPr>
              <a:t>Mazzoni : acercamiento de la cultura arquitectónica italiana en Colombia (1948-1963). </a:t>
            </a: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Bogotá </a:t>
            </a:r>
            <a:r>
              <a:rPr lang="es-CO" sz="2000" dirty="0">
                <a:latin typeface="Franklin Gothic Demi" panose="020B0703020102020204" pitchFamily="34" charset="0"/>
              </a:rPr>
              <a:t>: Universidad de Bogotá Jorge Tadeo Lozano. Facultad de Artes y Diseño. Programa de Arquitectura ; Bolonia : In Riga </a:t>
            </a:r>
            <a:r>
              <a:rPr lang="es-CO" sz="2000" dirty="0" err="1">
                <a:latin typeface="Franklin Gothic Demi" panose="020B0703020102020204" pitchFamily="34" charset="0"/>
              </a:rPr>
              <a:t>Edizioni</a:t>
            </a:r>
            <a:r>
              <a:rPr lang="es-CO" sz="2000" dirty="0">
                <a:latin typeface="Franklin Gothic Demi" panose="020B0703020102020204" pitchFamily="34" charset="0"/>
              </a:rPr>
              <a:t> </a:t>
            </a:r>
            <a:r>
              <a:rPr lang="es-CO" sz="2000" dirty="0" err="1">
                <a:latin typeface="Franklin Gothic Demi" panose="020B0703020102020204" pitchFamily="34" charset="0"/>
              </a:rPr>
              <a:t>Architettura</a:t>
            </a:r>
            <a:r>
              <a:rPr lang="es-CO" sz="2000" dirty="0">
                <a:latin typeface="Franklin Gothic Demi" panose="020B0703020102020204" pitchFamily="34" charset="0"/>
              </a:rPr>
              <a:t>, 2017. </a:t>
            </a: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122 </a:t>
            </a:r>
            <a:r>
              <a:rPr lang="es-CO" sz="2000" dirty="0">
                <a:latin typeface="Franklin Gothic Demi" panose="020B0703020102020204" pitchFamily="34" charset="0"/>
              </a:rPr>
              <a:t>páginas : ilustraciones (algunas color), planos ; 17 cm.</a:t>
            </a:r>
          </a:p>
        </p:txBody>
      </p:sp>
    </p:spTree>
    <p:extLst>
      <p:ext uri="{BB962C8B-B14F-4D97-AF65-F5344CB8AC3E}">
        <p14:creationId xmlns:p14="http://schemas.microsoft.com/office/powerpoint/2010/main" val="14692319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979712" y="404664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400" b="1" i="1">
                <a:latin typeface="Franklin Gothic Demi" panose="020B0703020102020204" pitchFamily="34" charset="0"/>
                <a:cs typeface="Tahoma" panose="020B0604030504040204" pitchFamily="34" charset="0"/>
              </a:rPr>
              <a:t>SIMBOLISMO EN ARQUITECTURA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779912" y="1484784"/>
            <a:ext cx="43924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720.1 A16 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Alexander</a:t>
            </a:r>
            <a:r>
              <a:rPr lang="es-CO" sz="2400" dirty="0">
                <a:latin typeface="Franklin Gothic Demi" panose="020B0703020102020204" pitchFamily="34" charset="0"/>
              </a:rPr>
              <a:t>, Christopher  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n-US" sz="2400" b="1" dirty="0" smtClean="0">
                <a:latin typeface="Franklin Gothic Demi" panose="020B0703020102020204" pitchFamily="34" charset="0"/>
              </a:rPr>
              <a:t>A </a:t>
            </a:r>
            <a:r>
              <a:rPr lang="en-US" sz="2400" b="1" dirty="0">
                <a:latin typeface="Franklin Gothic Demi" panose="020B0703020102020204" pitchFamily="34" charset="0"/>
              </a:rPr>
              <a:t>pattern language : towns, buildings, construction. </a:t>
            </a:r>
          </a:p>
          <a:p>
            <a:pPr>
              <a:defRPr/>
            </a:pPr>
            <a:r>
              <a:rPr lang="en-US" sz="2400" dirty="0" smtClean="0">
                <a:latin typeface="Franklin Gothic Demi" panose="020B0703020102020204" pitchFamily="34" charset="0"/>
              </a:rPr>
              <a:t>New </a:t>
            </a:r>
            <a:r>
              <a:rPr lang="en-US" sz="2400" dirty="0">
                <a:latin typeface="Franklin Gothic Demi" panose="020B0703020102020204" pitchFamily="34" charset="0"/>
              </a:rPr>
              <a:t>York : Oxford University Press, 1977. </a:t>
            </a:r>
          </a:p>
          <a:p>
            <a:pPr>
              <a:defRPr/>
            </a:pPr>
            <a:r>
              <a:rPr lang="en-US" sz="2400" dirty="0" smtClean="0">
                <a:latin typeface="Franklin Gothic Demi" panose="020B0703020102020204" pitchFamily="34" charset="0"/>
              </a:rPr>
              <a:t>xliv</a:t>
            </a:r>
            <a:r>
              <a:rPr lang="en-US" sz="2400" dirty="0">
                <a:latin typeface="Franklin Gothic Demi" panose="020B0703020102020204" pitchFamily="34" charset="0"/>
              </a:rPr>
              <a:t>, 1171 p. : ill. ; 21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1" t="10101" r="12301" b="14300"/>
          <a:stretch/>
        </p:blipFill>
        <p:spPr>
          <a:xfrm>
            <a:off x="395536" y="1244120"/>
            <a:ext cx="2880320" cy="3857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14284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907704" y="381307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1">
                <a:latin typeface="Franklin Gothic Demi" panose="020B0703020102020204" pitchFamily="34" charset="0"/>
              </a:rPr>
              <a:t>ARTE DE ESCRIBIR</a:t>
            </a:r>
            <a:endParaRPr lang="es-CO" sz="2400" b="1" i="1" dirty="0">
              <a:latin typeface="Franklin Gothic Demi" panose="020B0703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779912" y="1484784"/>
            <a:ext cx="439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808 S134  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Cervera </a:t>
            </a:r>
            <a:r>
              <a:rPr lang="es-CO" sz="2400" dirty="0">
                <a:latin typeface="Franklin Gothic Demi" panose="020B0703020102020204" pitchFamily="34" charset="0"/>
              </a:rPr>
              <a:t>Rodríguez, Ángel  </a:t>
            </a:r>
            <a:r>
              <a:rPr lang="es-CO" sz="2400" b="1" dirty="0">
                <a:latin typeface="Franklin Gothic Demi" panose="020B0703020102020204" pitchFamily="34" charset="0"/>
              </a:rPr>
              <a:t>Saber escribir.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Distribuidora y Editora Aguilar, Altea, Taurus, Alfaguara : Instituto Cervantes, 2007.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513 </a:t>
            </a:r>
            <a:r>
              <a:rPr lang="es-CO" sz="2400" dirty="0">
                <a:latin typeface="Franklin Gothic Demi" panose="020B0703020102020204" pitchFamily="34" charset="0"/>
              </a:rPr>
              <a:t>p. ; 24 cm.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t="8000" r="13872" b="10100"/>
          <a:stretch/>
        </p:blipFill>
        <p:spPr>
          <a:xfrm>
            <a:off x="395536" y="1219211"/>
            <a:ext cx="2664296" cy="3903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98767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907704" y="381307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>
                <a:latin typeface="Franklin Gothic Demi" panose="020B0703020102020204" pitchFamily="34" charset="0"/>
                <a:cs typeface="Tahoma" panose="020B0604030504040204" pitchFamily="34" charset="0"/>
              </a:rPr>
              <a:t>LENGUAJE Y LENGUA – ENSEÑANZA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923928" y="1988840"/>
            <a:ext cx="432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372.6 C343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Cassany</a:t>
            </a:r>
            <a:r>
              <a:rPr lang="es-CO" sz="2400" dirty="0">
                <a:latin typeface="Franklin Gothic Demi" panose="020B0703020102020204" pitchFamily="34" charset="0"/>
              </a:rPr>
              <a:t>, Daniel  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Enseñar lengua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Barcelona </a:t>
            </a:r>
            <a:r>
              <a:rPr lang="es-CO" sz="2400" dirty="0">
                <a:latin typeface="Franklin Gothic Demi" panose="020B0703020102020204" pitchFamily="34" charset="0"/>
              </a:rPr>
              <a:t>: GRAO, </a:t>
            </a:r>
            <a:r>
              <a:rPr lang="es-CO" sz="2400" dirty="0" smtClean="0">
                <a:latin typeface="Franklin Gothic Demi" panose="020B0703020102020204" pitchFamily="34" charset="0"/>
              </a:rPr>
              <a:t>1994.</a:t>
            </a:r>
          </a:p>
          <a:p>
            <a:r>
              <a:rPr lang="it-IT" sz="2400" dirty="0" smtClean="0">
                <a:latin typeface="Franklin Gothic Demi" panose="020B0703020102020204" pitchFamily="34" charset="0"/>
              </a:rPr>
              <a:t>575 </a:t>
            </a:r>
            <a:r>
              <a:rPr lang="it-IT" sz="2400" dirty="0">
                <a:latin typeface="Franklin Gothic Demi" panose="020B0703020102020204" pitchFamily="34" charset="0"/>
              </a:rPr>
              <a:t>p. : il. ; 24 cm.</a:t>
            </a:r>
            <a:endParaRPr lang="es-ES" sz="5400" dirty="0">
              <a:latin typeface="Franklin Gothic Demi" panose="020B0703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10101" r="4447" b="8001"/>
          <a:stretch/>
        </p:blipFill>
        <p:spPr>
          <a:xfrm>
            <a:off x="395536" y="1172074"/>
            <a:ext cx="2880320" cy="3913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0426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51723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CuadroTexto"/>
          <p:cNvSpPr txBox="1"/>
          <p:nvPr/>
        </p:nvSpPr>
        <p:spPr>
          <a:xfrm>
            <a:off x="2195736" y="404664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latin typeface="Franklin Gothic Demi" pitchFamily="34" charset="0"/>
                <a:cs typeface="Tahoma" pitchFamily="34" charset="0"/>
              </a:rPr>
              <a:t>COOPERACIÓN INTERNACIONAL - MÉXICO</a:t>
            </a:r>
            <a:endParaRPr lang="es-CO" sz="2400" dirty="0">
              <a:latin typeface="Franklin Gothic Demi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995936" y="1556792"/>
            <a:ext cx="439248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atin typeface="Franklin Gothic Demi" panose="020B0703020102020204" pitchFamily="34" charset="0"/>
              </a:rPr>
              <a:t>338.9 P896 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Prado </a:t>
            </a:r>
            <a:r>
              <a:rPr lang="es-CO" sz="2000" dirty="0">
                <a:latin typeface="Franklin Gothic Demi" panose="020B0703020102020204" pitchFamily="34" charset="0"/>
              </a:rPr>
              <a:t>Lallande, Juan Pablo  </a:t>
            </a:r>
            <a:r>
              <a:rPr lang="es-CO" sz="2000" b="1" dirty="0">
                <a:latin typeface="Franklin Gothic Demi" panose="020B0703020102020204" pitchFamily="34" charset="0"/>
              </a:rPr>
              <a:t>México y la agenda 2030 de desarrollo sostenible : acciones, contribuciones y propuestas. </a:t>
            </a: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Puebla </a:t>
            </a:r>
            <a:r>
              <a:rPr lang="es-CO" sz="2000" dirty="0">
                <a:latin typeface="Franklin Gothic Demi" panose="020B0703020102020204" pitchFamily="34" charset="0"/>
              </a:rPr>
              <a:t>: Benemérita Universidad Autónoma de Puebla, 2015. </a:t>
            </a: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165 </a:t>
            </a:r>
            <a:r>
              <a:rPr lang="es-CO" sz="2000" dirty="0">
                <a:latin typeface="Franklin Gothic Demi" panose="020B0703020102020204" pitchFamily="34" charset="0"/>
              </a:rPr>
              <a:t>páginas : ilustraciones, gráficos ; 21 cm.</a:t>
            </a:r>
            <a:br>
              <a:rPr lang="es-CO" sz="2000" dirty="0">
                <a:latin typeface="Franklin Gothic Demi" panose="020B0703020102020204" pitchFamily="34" charset="0"/>
              </a:rPr>
            </a:br>
            <a:r>
              <a:rPr lang="es-CO" sz="2400" dirty="0"/>
              <a:t/>
            </a:r>
            <a:br>
              <a:rPr lang="es-CO" sz="2400" dirty="0"/>
            </a:br>
            <a:endParaRPr lang="es-CO" sz="2400" b="1" dirty="0">
              <a:latin typeface="Franklin Gothic Demi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t="14300" r="15443" b="6951"/>
          <a:stretch/>
        </p:blipFill>
        <p:spPr>
          <a:xfrm>
            <a:off x="360754" y="1196752"/>
            <a:ext cx="2952328" cy="4199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979712" y="334656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1">
                <a:latin typeface="Franklin Gothic Demi" panose="020B0703020102020204" pitchFamily="34" charset="0"/>
              </a:rPr>
              <a:t>ESPAÑOL – DICCIONARIOS</a:t>
            </a:r>
            <a:endParaRPr lang="es-CO" sz="2400" b="1" i="1" dirty="0">
              <a:latin typeface="Franklin Gothic Demi" panose="020B0703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1" t="9050" r="9160" b="13251"/>
          <a:stretch/>
        </p:blipFill>
        <p:spPr>
          <a:xfrm>
            <a:off x="526524" y="1191953"/>
            <a:ext cx="2906375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/>
          <p:cNvSpPr txBox="1"/>
          <p:nvPr/>
        </p:nvSpPr>
        <p:spPr>
          <a:xfrm>
            <a:off x="3995936" y="1412776"/>
            <a:ext cx="38164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R463 M722D 2007 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Moliner</a:t>
            </a:r>
            <a:r>
              <a:rPr lang="es-CO" sz="2400" dirty="0">
                <a:latin typeface="Franklin Gothic Demi" panose="020B0703020102020204" pitchFamily="34" charset="0"/>
              </a:rPr>
              <a:t>, María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Diccionario </a:t>
            </a:r>
            <a:r>
              <a:rPr lang="es-CO" sz="2400" b="1" dirty="0">
                <a:latin typeface="Franklin Gothic Demi" panose="020B0703020102020204" pitchFamily="34" charset="0"/>
              </a:rPr>
              <a:t>de uso del español.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3a</a:t>
            </a:r>
            <a:r>
              <a:rPr lang="es-CO" sz="2400" dirty="0">
                <a:latin typeface="Franklin Gothic Demi" panose="020B0703020102020204" pitchFamily="34" charset="0"/>
              </a:rPr>
              <a:t>. ed.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Madrid </a:t>
            </a:r>
            <a:r>
              <a:rPr lang="es-CO" sz="2400" dirty="0">
                <a:latin typeface="Franklin Gothic Demi" panose="020B0703020102020204" pitchFamily="34" charset="0"/>
              </a:rPr>
              <a:t>: Gredos, 2007.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2 </a:t>
            </a:r>
            <a:r>
              <a:rPr lang="es-CO" sz="2400" dirty="0">
                <a:latin typeface="Franklin Gothic Demi" panose="020B0703020102020204" pitchFamily="34" charset="0"/>
              </a:rPr>
              <a:t>v. ; 26 cm.</a:t>
            </a:r>
            <a:endParaRPr lang="es-CO" sz="2400" b="1" i="1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7269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979712" y="334656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>
                <a:latin typeface="Franklin Gothic Demi" panose="020B0703020102020204" pitchFamily="34" charset="0"/>
                <a:cs typeface="Tahoma" panose="020B0604030504040204" pitchFamily="34" charset="0"/>
              </a:rPr>
              <a:t>NOVELA ESTADOUDINENSE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283968" y="1268760"/>
            <a:ext cx="30243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813.5 W187B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Wallace</a:t>
            </a:r>
            <a:r>
              <a:rPr lang="es-CO" sz="2400" dirty="0">
                <a:latin typeface="Franklin Gothic Demi" panose="020B0703020102020204" pitchFamily="34" charset="0"/>
              </a:rPr>
              <a:t>, David Foster, 1962-2008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La </a:t>
            </a:r>
            <a:r>
              <a:rPr lang="es-CO" sz="2400" b="1" dirty="0">
                <a:latin typeface="Franklin Gothic Demi" panose="020B0703020102020204" pitchFamily="34" charset="0"/>
              </a:rPr>
              <a:t>broma infinita. </a:t>
            </a:r>
            <a:r>
              <a:rPr lang="es-CO" sz="2400" b="1" dirty="0" smtClean="0">
                <a:latin typeface="Franklin Gothic Demi" panose="020B0703020102020204" pitchFamily="34" charset="0"/>
              </a:rPr>
              <a:t>--</a:t>
            </a:r>
            <a:r>
              <a:rPr lang="es-CO" sz="2400" dirty="0" smtClean="0">
                <a:latin typeface="Franklin Gothic Demi" panose="020B0703020102020204" pitchFamily="34" charset="0"/>
              </a:rPr>
              <a:t>Barcelona</a:t>
            </a:r>
            <a:r>
              <a:rPr lang="es-CO" sz="2400" dirty="0">
                <a:latin typeface="Franklin Gothic Demi" panose="020B0703020102020204" pitchFamily="34" charset="0"/>
              </a:rPr>
              <a:t>: Literatura Random House, </a:t>
            </a:r>
            <a:r>
              <a:rPr lang="es-CO" sz="2400" dirty="0" smtClean="0">
                <a:latin typeface="Franklin Gothic Demi" panose="020B0703020102020204" pitchFamily="34" charset="0"/>
              </a:rPr>
              <a:t>2016.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1208 </a:t>
            </a:r>
            <a:r>
              <a:rPr lang="es-CO" sz="2400" dirty="0">
                <a:latin typeface="Franklin Gothic Demi" panose="020B0703020102020204" pitchFamily="34" charset="0"/>
              </a:rPr>
              <a:t>páginas ; 23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" t="6951" r="10731" b="8001"/>
          <a:stretch/>
        </p:blipFill>
        <p:spPr>
          <a:xfrm>
            <a:off x="323528" y="1191953"/>
            <a:ext cx="3096344" cy="4005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963540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8052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3995936" y="184482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979712" y="404664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2400" b="1" dirty="0" smtClean="0">
              <a:latin typeface="Franklin Gothic Demi" pitchFamily="34" charset="0"/>
              <a:cs typeface="Tahoma" pitchFamily="34" charset="0"/>
            </a:endParaRPr>
          </a:p>
          <a:p>
            <a:pPr algn="ctr"/>
            <a:endParaRPr lang="es-ES_tradnl" sz="2400" b="1" dirty="0" smtClean="0">
              <a:latin typeface="Franklin Gothic Demi" pitchFamily="34" charset="0"/>
              <a:cs typeface="Tahoma" pitchFamily="34" charset="0"/>
            </a:endParaRPr>
          </a:p>
        </p:txBody>
      </p:sp>
      <p:sp>
        <p:nvSpPr>
          <p:cNvPr id="2" name="AutoShape 2" descr="https://static.wixstatic.com/media/52edc7_d209e158528e437083ee1c77d82183b4~mv2_d_1584_2448_s_2.jpg/v1/fill/w_330,h_511,al_c,q_80,usm_0.66_1.00_0.01/52edc7_d209e158528e437083ee1c77d82183b4~mv2_d_1584_2448_s_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851920" y="141277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 </a:t>
            </a:r>
            <a:endParaRPr lang="es-CO" sz="2400" b="1" dirty="0" smtClean="0">
              <a:latin typeface="Franklin Gothic Demi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39552" y="1700808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dirty="0" smtClean="0">
                <a:latin typeface="Albertus Extra Bold" pitchFamily="34" charset="0"/>
              </a:rPr>
              <a:t>NUEVAS  ADQUISICIONES </a:t>
            </a:r>
            <a:endParaRPr lang="es-CO" sz="4800" dirty="0">
              <a:latin typeface="Albertus Extra Bold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4067944" y="155679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5" name="4 CuadroTexto"/>
          <p:cNvSpPr txBox="1"/>
          <p:nvPr/>
        </p:nvSpPr>
        <p:spPr>
          <a:xfrm>
            <a:off x="395536" y="551723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</a:t>
            </a: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4283968" y="1844824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400" b="1" dirty="0" smtClean="0">
              <a:latin typeface="Franklin Gothic Demi" pitchFamily="34" charset="0"/>
            </a:endParaRPr>
          </a:p>
          <a:p>
            <a:endParaRPr lang="es-CO" sz="2400" b="1" dirty="0">
              <a:latin typeface="Franklin Gothic Demi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267744" y="332656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latin typeface="Franklin Gothic Demi" pitchFamily="34" charset="0"/>
                <a:cs typeface="Tahoma" pitchFamily="34" charset="0"/>
              </a:rPr>
              <a:t>DERECHO LABORAL INTERNACIONAL 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923928" y="1340768"/>
            <a:ext cx="41044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atin typeface="Franklin Gothic Demi" panose="020B0703020102020204" pitchFamily="34" charset="0"/>
              </a:rPr>
              <a:t>341.763 F952 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Fuentes </a:t>
            </a:r>
            <a:r>
              <a:rPr lang="es-CO" sz="2000" dirty="0">
                <a:latin typeface="Franklin Gothic Demi" panose="020B0703020102020204" pitchFamily="34" charset="0"/>
              </a:rPr>
              <a:t>Contreras, Edgar Hernán,  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es-CO" sz="2000" b="1" dirty="0" smtClean="0">
                <a:latin typeface="Franklin Gothic Demi" panose="020B0703020102020204" pitchFamily="34" charset="0"/>
              </a:rPr>
              <a:t>Papel </a:t>
            </a:r>
            <a:r>
              <a:rPr lang="es-CO" sz="2000" b="1" dirty="0">
                <a:latin typeface="Franklin Gothic Demi" panose="020B0703020102020204" pitchFamily="34" charset="0"/>
              </a:rPr>
              <a:t>jurisdiccional en la aplicación de las normas </a:t>
            </a:r>
            <a:r>
              <a:rPr lang="es-CO" sz="2000" b="1" dirty="0" smtClean="0">
                <a:latin typeface="Franklin Gothic Demi" panose="020B0703020102020204" pitchFamily="34" charset="0"/>
              </a:rPr>
              <a:t>internacionales.</a:t>
            </a: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Bogotá </a:t>
            </a:r>
            <a:r>
              <a:rPr lang="es-CO" sz="2000" dirty="0">
                <a:latin typeface="Franklin Gothic Demi" panose="020B0703020102020204" pitchFamily="34" charset="0"/>
              </a:rPr>
              <a:t>: Universidad de Bogotá Jorge Tadeo Lozano. Facultad de Relaciones Internacionales y Ciencias Jurídicas y Políticas, 2010.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100 </a:t>
            </a:r>
            <a:r>
              <a:rPr lang="es-CO" sz="2000" dirty="0">
                <a:latin typeface="Franklin Gothic Demi" panose="020B0703020102020204" pitchFamily="34" charset="0"/>
              </a:rPr>
              <a:t>páginas ; 21 cm.</a:t>
            </a:r>
            <a:endParaRPr lang="es-ES_tradnl" sz="20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t="10101" r="7589" b="13250"/>
          <a:stretch/>
        </p:blipFill>
        <p:spPr>
          <a:xfrm>
            <a:off x="394549" y="1240939"/>
            <a:ext cx="3026309" cy="4123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6076</TotalTime>
  <Words>2664</Words>
  <Application>Microsoft Office PowerPoint</Application>
  <PresentationFormat>Presentación en pantalla (4:3)</PresentationFormat>
  <Paragraphs>557</Paragraphs>
  <Slides>83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83</vt:i4>
      </vt:variant>
    </vt:vector>
  </HeadingPairs>
  <TitlesOfParts>
    <vt:vector size="92" baseType="lpstr">
      <vt:lpstr>Albertus Extra Bold</vt:lpstr>
      <vt:lpstr>Arial</vt:lpstr>
      <vt:lpstr>Calibri</vt:lpstr>
      <vt:lpstr>Franklin Gothic Book</vt:lpstr>
      <vt:lpstr>Franklin Gothic Demi</vt:lpstr>
      <vt:lpstr>Tahoma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UJTL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Luz Amparo Ramirez Vasquez</cp:lastModifiedBy>
  <cp:revision>719</cp:revision>
  <dcterms:created xsi:type="dcterms:W3CDTF">2017-02-14T16:24:12Z</dcterms:created>
  <dcterms:modified xsi:type="dcterms:W3CDTF">2018-02-08T14:26:04Z</dcterms:modified>
</cp:coreProperties>
</file>